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1"/>
  </p:notesMasterIdLst>
  <p:sldIdLst>
    <p:sldId id="256" r:id="rId5"/>
    <p:sldId id="286" r:id="rId6"/>
    <p:sldId id="287" r:id="rId7"/>
    <p:sldId id="539" r:id="rId8"/>
    <p:sldId id="530" r:id="rId9"/>
    <p:sldId id="257" r:id="rId10"/>
    <p:sldId id="298" r:id="rId11"/>
    <p:sldId id="259" r:id="rId12"/>
    <p:sldId id="299" r:id="rId13"/>
    <p:sldId id="279" r:id="rId14"/>
    <p:sldId id="282" r:id="rId15"/>
    <p:sldId id="288" r:id="rId16"/>
    <p:sldId id="521" r:id="rId17"/>
    <p:sldId id="280" r:id="rId18"/>
    <p:sldId id="260" r:id="rId19"/>
    <p:sldId id="513" r:id="rId20"/>
    <p:sldId id="316" r:id="rId21"/>
    <p:sldId id="346" r:id="rId22"/>
    <p:sldId id="348" r:id="rId23"/>
    <p:sldId id="349" r:id="rId24"/>
    <p:sldId id="261" r:id="rId25"/>
    <p:sldId id="291" r:id="rId26"/>
    <p:sldId id="508" r:id="rId27"/>
    <p:sldId id="263" r:id="rId28"/>
    <p:sldId id="284" r:id="rId29"/>
    <p:sldId id="283" r:id="rId30"/>
    <p:sldId id="538" r:id="rId31"/>
    <p:sldId id="535" r:id="rId32"/>
    <p:sldId id="510" r:id="rId33"/>
    <p:sldId id="293" r:id="rId34"/>
    <p:sldId id="528" r:id="rId35"/>
    <p:sldId id="514" r:id="rId36"/>
    <p:sldId id="295" r:id="rId37"/>
    <p:sldId id="276" r:id="rId38"/>
    <p:sldId id="540" r:id="rId39"/>
    <p:sldId id="512" r:id="rId40"/>
    <p:sldId id="285" r:id="rId41"/>
    <p:sldId id="527" r:id="rId42"/>
    <p:sldId id="529" r:id="rId43"/>
    <p:sldId id="306" r:id="rId44"/>
    <p:sldId id="290" r:id="rId45"/>
    <p:sldId id="305" r:id="rId46"/>
    <p:sldId id="515" r:id="rId47"/>
    <p:sldId id="289" r:id="rId48"/>
    <p:sldId id="296" r:id="rId49"/>
    <p:sldId id="274" r:id="rId50"/>
    <p:sldId id="292" r:id="rId51"/>
    <p:sldId id="275" r:id="rId52"/>
    <p:sldId id="301" r:id="rId53"/>
    <p:sldId id="297" r:id="rId54"/>
    <p:sldId id="304" r:id="rId55"/>
    <p:sldId id="516" r:id="rId56"/>
    <p:sldId id="531" r:id="rId57"/>
    <p:sldId id="533" r:id="rId58"/>
    <p:sldId id="532" r:id="rId59"/>
    <p:sldId id="536" r:id="rId60"/>
    <p:sldId id="268" r:id="rId61"/>
    <p:sldId id="281" r:id="rId62"/>
    <p:sldId id="307" r:id="rId63"/>
    <p:sldId id="541" r:id="rId64"/>
    <p:sldId id="542" r:id="rId65"/>
    <p:sldId id="543" r:id="rId66"/>
    <p:sldId id="544" r:id="rId67"/>
    <p:sldId id="545" r:id="rId68"/>
    <p:sldId id="546" r:id="rId69"/>
    <p:sldId id="278" r:id="rId7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1"/>
    <a:srgbClr val="CCFFFF"/>
    <a:srgbClr val="FFCCCC"/>
    <a:srgbClr val="CCECFF"/>
    <a:srgbClr val="FFFFFF"/>
    <a:srgbClr val="990000"/>
    <a:srgbClr val="FFCC00"/>
    <a:srgbClr val="FFFF99"/>
    <a:srgbClr val="00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3AAE3-F358-45DF-B659-B190A3C4DE37}" v="10" dt="2022-06-10T01:31:23.393"/>
    <p1510:client id="{A2208D9F-FE05-4F69-A148-BD084C5C6169}" v="2" dt="2022-06-10T01:33:36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 Lam" userId="32eacf31-ef64-4152-a98e-82afd854682f" providerId="ADAL" clId="{2853AAE3-F358-45DF-B659-B190A3C4DE37}"/>
    <pc:docChg chg="custSel delSld modSld">
      <pc:chgData name="Jackson Lam" userId="32eacf31-ef64-4152-a98e-82afd854682f" providerId="ADAL" clId="{2853AAE3-F358-45DF-B659-B190A3C4DE37}" dt="2022-06-10T01:31:23.393" v="59"/>
      <pc:docMkLst>
        <pc:docMk/>
      </pc:docMkLst>
      <pc:sldChg chg="addSp modSp">
        <pc:chgData name="Jackson Lam" userId="32eacf31-ef64-4152-a98e-82afd854682f" providerId="ADAL" clId="{2853AAE3-F358-45DF-B659-B190A3C4DE37}" dt="2022-06-10T01:31:23.393" v="59"/>
        <pc:sldMkLst>
          <pc:docMk/>
          <pc:sldMk cId="3987643845" sldId="256"/>
        </pc:sldMkLst>
        <pc:spChg chg="add mod">
          <ac:chgData name="Jackson Lam" userId="32eacf31-ef64-4152-a98e-82afd854682f" providerId="ADAL" clId="{2853AAE3-F358-45DF-B659-B190A3C4DE37}" dt="2022-06-10T01:31:23.393" v="59"/>
          <ac:spMkLst>
            <pc:docMk/>
            <pc:sldMk cId="3987643845" sldId="256"/>
            <ac:spMk id="7" creationId="{4BF1C75C-A42C-4E6F-A16E-F7BA41F58C23}"/>
          </ac:spMkLst>
        </pc:spChg>
      </pc:sldChg>
      <pc:sldChg chg="addSp modSp mod">
        <pc:chgData name="Jackson Lam" userId="32eacf31-ef64-4152-a98e-82afd854682f" providerId="ADAL" clId="{2853AAE3-F358-45DF-B659-B190A3C4DE37}" dt="2022-06-10T01:27:13.535" v="18" actId="1076"/>
        <pc:sldMkLst>
          <pc:docMk/>
          <pc:sldMk cId="2007356293" sldId="263"/>
        </pc:sldMkLst>
        <pc:spChg chg="add mod">
          <ac:chgData name="Jackson Lam" userId="32eacf31-ef64-4152-a98e-82afd854682f" providerId="ADAL" clId="{2853AAE3-F358-45DF-B659-B190A3C4DE37}" dt="2022-06-10T01:27:13.535" v="18" actId="1076"/>
          <ac:spMkLst>
            <pc:docMk/>
            <pc:sldMk cId="2007356293" sldId="263"/>
            <ac:spMk id="9" creationId="{5FA30DE6-4203-4598-B3F3-8DC2DA6F140F}"/>
          </ac:spMkLst>
        </pc:spChg>
      </pc:sldChg>
      <pc:sldChg chg="modSp mod">
        <pc:chgData name="Jackson Lam" userId="32eacf31-ef64-4152-a98e-82afd854682f" providerId="ADAL" clId="{2853AAE3-F358-45DF-B659-B190A3C4DE37}" dt="2022-06-10T01:28:33.558" v="33" actId="1076"/>
        <pc:sldMkLst>
          <pc:docMk/>
          <pc:sldMk cId="49049732" sldId="276"/>
        </pc:sldMkLst>
        <pc:spChg chg="mod">
          <ac:chgData name="Jackson Lam" userId="32eacf31-ef64-4152-a98e-82afd854682f" providerId="ADAL" clId="{2853AAE3-F358-45DF-B659-B190A3C4DE37}" dt="2022-06-10T01:28:33.558" v="33" actId="1076"/>
          <ac:spMkLst>
            <pc:docMk/>
            <pc:sldMk cId="49049732" sldId="276"/>
            <ac:spMk id="7" creationId="{90706F70-45F9-466A-9D41-4412D550B853}"/>
          </ac:spMkLst>
        </pc:spChg>
      </pc:sldChg>
      <pc:sldChg chg="addSp delSp modSp mod">
        <pc:chgData name="Jackson Lam" userId="32eacf31-ef64-4152-a98e-82afd854682f" providerId="ADAL" clId="{2853AAE3-F358-45DF-B659-B190A3C4DE37}" dt="2022-06-10T01:30:43.260" v="58" actId="478"/>
        <pc:sldMkLst>
          <pc:docMk/>
          <pc:sldMk cId="3859396508" sldId="278"/>
        </pc:sldMkLst>
        <pc:spChg chg="add del mod">
          <ac:chgData name="Jackson Lam" userId="32eacf31-ef64-4152-a98e-82afd854682f" providerId="ADAL" clId="{2853AAE3-F358-45DF-B659-B190A3C4DE37}" dt="2022-06-10T01:30:43.260" v="58" actId="478"/>
          <ac:spMkLst>
            <pc:docMk/>
            <pc:sldMk cId="3859396508" sldId="278"/>
            <ac:spMk id="4" creationId="{4DC89184-2E58-4C3A-9316-C37F49C135B5}"/>
          </ac:spMkLst>
        </pc:spChg>
      </pc:sldChg>
      <pc:sldChg chg="addSp modSp mod">
        <pc:chgData name="Jackson Lam" userId="32eacf31-ef64-4152-a98e-82afd854682f" providerId="ADAL" clId="{2853AAE3-F358-45DF-B659-B190A3C4DE37}" dt="2022-06-10T01:27:23.111" v="22" actId="1076"/>
        <pc:sldMkLst>
          <pc:docMk/>
          <pc:sldMk cId="2031194164" sldId="283"/>
        </pc:sldMkLst>
        <pc:spChg chg="add mod">
          <ac:chgData name="Jackson Lam" userId="32eacf31-ef64-4152-a98e-82afd854682f" providerId="ADAL" clId="{2853AAE3-F358-45DF-B659-B190A3C4DE37}" dt="2022-06-10T01:27:23.111" v="22" actId="1076"/>
          <ac:spMkLst>
            <pc:docMk/>
            <pc:sldMk cId="2031194164" sldId="283"/>
            <ac:spMk id="12" creationId="{FE467806-5459-4D14-9E52-5070640EEBF4}"/>
          </ac:spMkLst>
        </pc:spChg>
      </pc:sldChg>
      <pc:sldChg chg="addSp modSp mod">
        <pc:chgData name="Jackson Lam" userId="32eacf31-ef64-4152-a98e-82afd854682f" providerId="ADAL" clId="{2853AAE3-F358-45DF-B659-B190A3C4DE37}" dt="2022-06-10T01:27:16.946" v="20" actId="1076"/>
        <pc:sldMkLst>
          <pc:docMk/>
          <pc:sldMk cId="1357712904" sldId="284"/>
        </pc:sldMkLst>
        <pc:spChg chg="add mod">
          <ac:chgData name="Jackson Lam" userId="32eacf31-ef64-4152-a98e-82afd854682f" providerId="ADAL" clId="{2853AAE3-F358-45DF-B659-B190A3C4DE37}" dt="2022-06-10T01:27:16.946" v="20" actId="1076"/>
          <ac:spMkLst>
            <pc:docMk/>
            <pc:sldMk cId="1357712904" sldId="284"/>
            <ac:spMk id="8" creationId="{789BC591-24B5-413E-8096-DFB3DCB090BA}"/>
          </ac:spMkLst>
        </pc:spChg>
      </pc:sldChg>
      <pc:sldChg chg="modSp mod">
        <pc:chgData name="Jackson Lam" userId="32eacf31-ef64-4152-a98e-82afd854682f" providerId="ADAL" clId="{2853AAE3-F358-45DF-B659-B190A3C4DE37}" dt="2022-06-10T01:28:57.746" v="45" actId="20577"/>
        <pc:sldMkLst>
          <pc:docMk/>
          <pc:sldMk cId="1505298463" sldId="285"/>
        </pc:sldMkLst>
        <pc:spChg chg="mod">
          <ac:chgData name="Jackson Lam" userId="32eacf31-ef64-4152-a98e-82afd854682f" providerId="ADAL" clId="{2853AAE3-F358-45DF-B659-B190A3C4DE37}" dt="2022-06-10T01:28:57.746" v="45" actId="20577"/>
          <ac:spMkLst>
            <pc:docMk/>
            <pc:sldMk cId="1505298463" sldId="285"/>
            <ac:spMk id="10" creationId="{462D4A62-1C69-4AEF-8CD8-AF4055C4A847}"/>
          </ac:spMkLst>
        </pc:spChg>
        <pc:spChg chg="mod">
          <ac:chgData name="Jackson Lam" userId="32eacf31-ef64-4152-a98e-82afd854682f" providerId="ADAL" clId="{2853AAE3-F358-45DF-B659-B190A3C4DE37}" dt="2022-06-10T01:28:40.706" v="34" actId="1076"/>
          <ac:spMkLst>
            <pc:docMk/>
            <pc:sldMk cId="1505298463" sldId="285"/>
            <ac:spMk id="27" creationId="{6D9EA6C9-BC52-4680-8D73-A6ABF45A4CCE}"/>
          </ac:spMkLst>
        </pc:spChg>
      </pc:sldChg>
      <pc:sldChg chg="modSp mod">
        <pc:chgData name="Jackson Lam" userId="32eacf31-ef64-4152-a98e-82afd854682f" providerId="ADAL" clId="{2853AAE3-F358-45DF-B659-B190A3C4DE37}" dt="2022-06-10T01:29:28.051" v="57" actId="1076"/>
        <pc:sldMkLst>
          <pc:docMk/>
          <pc:sldMk cId="2519163339" sldId="306"/>
        </pc:sldMkLst>
        <pc:spChg chg="mod">
          <ac:chgData name="Jackson Lam" userId="32eacf31-ef64-4152-a98e-82afd854682f" providerId="ADAL" clId="{2853AAE3-F358-45DF-B659-B190A3C4DE37}" dt="2022-06-10T01:29:28.051" v="57" actId="1076"/>
          <ac:spMkLst>
            <pc:docMk/>
            <pc:sldMk cId="2519163339" sldId="306"/>
            <ac:spMk id="16" creationId="{95086585-052E-4FE2-92A1-0525C05CA1B2}"/>
          </ac:spMkLst>
        </pc:spChg>
      </pc:sldChg>
      <pc:sldChg chg="modSp mod">
        <pc:chgData name="Jackson Lam" userId="32eacf31-ef64-4152-a98e-82afd854682f" providerId="ADAL" clId="{2853AAE3-F358-45DF-B659-B190A3C4DE37}" dt="2022-06-10T01:28:04.438" v="27" actId="2711"/>
        <pc:sldMkLst>
          <pc:docMk/>
          <pc:sldMk cId="3135354009" sldId="510"/>
        </pc:sldMkLst>
        <pc:spChg chg="mod">
          <ac:chgData name="Jackson Lam" userId="32eacf31-ef64-4152-a98e-82afd854682f" providerId="ADAL" clId="{2853AAE3-F358-45DF-B659-B190A3C4DE37}" dt="2022-06-10T01:28:04.438" v="27" actId="2711"/>
          <ac:spMkLst>
            <pc:docMk/>
            <pc:sldMk cId="3135354009" sldId="510"/>
            <ac:spMk id="10" creationId="{B456775B-2815-6DEF-E0C2-7AE147644DAE}"/>
          </ac:spMkLst>
        </pc:spChg>
      </pc:sldChg>
      <pc:sldChg chg="addSp modSp mod">
        <pc:chgData name="Jackson Lam" userId="32eacf31-ef64-4152-a98e-82afd854682f" providerId="ADAL" clId="{2853AAE3-F358-45DF-B659-B190A3C4DE37}" dt="2022-06-10T01:26:57.326" v="16" actId="1076"/>
        <pc:sldMkLst>
          <pc:docMk/>
          <pc:sldMk cId="3097904720" sldId="513"/>
        </pc:sldMkLst>
        <pc:spChg chg="add mod">
          <ac:chgData name="Jackson Lam" userId="32eacf31-ef64-4152-a98e-82afd854682f" providerId="ADAL" clId="{2853AAE3-F358-45DF-B659-B190A3C4DE37}" dt="2022-06-10T01:26:57.326" v="16" actId="1076"/>
          <ac:spMkLst>
            <pc:docMk/>
            <pc:sldMk cId="3097904720" sldId="513"/>
            <ac:spMk id="8" creationId="{8C9E5D3B-822E-4A79-B984-2E27E9778183}"/>
          </ac:spMkLst>
        </pc:spChg>
      </pc:sldChg>
      <pc:sldChg chg="addSp delSp modSp mod">
        <pc:chgData name="Jackson Lam" userId="32eacf31-ef64-4152-a98e-82afd854682f" providerId="ADAL" clId="{2853AAE3-F358-45DF-B659-B190A3C4DE37}" dt="2022-06-10T01:29:08.704" v="49" actId="1076"/>
        <pc:sldMkLst>
          <pc:docMk/>
          <pc:sldMk cId="921217758" sldId="527"/>
        </pc:sldMkLst>
        <pc:spChg chg="add del mod">
          <ac:chgData name="Jackson Lam" userId="32eacf31-ef64-4152-a98e-82afd854682f" providerId="ADAL" clId="{2853AAE3-F358-45DF-B659-B190A3C4DE37}" dt="2022-06-10T01:28:49.259" v="36"/>
          <ac:spMkLst>
            <pc:docMk/>
            <pc:sldMk cId="921217758" sldId="527"/>
            <ac:spMk id="7" creationId="{DBDA85C8-C9C2-4A02-BCBF-11C0E1712F1D}"/>
          </ac:spMkLst>
        </pc:spChg>
        <pc:spChg chg="mod">
          <ac:chgData name="Jackson Lam" userId="32eacf31-ef64-4152-a98e-82afd854682f" providerId="ADAL" clId="{2853AAE3-F358-45DF-B659-B190A3C4DE37}" dt="2022-06-10T01:29:08.704" v="49" actId="1076"/>
          <ac:spMkLst>
            <pc:docMk/>
            <pc:sldMk cId="921217758" sldId="527"/>
            <ac:spMk id="8" creationId="{33F23ECE-93F7-4C0E-B095-9691144CE2C8}"/>
          </ac:spMkLst>
        </pc:spChg>
        <pc:spChg chg="add mod">
          <ac:chgData name="Jackson Lam" userId="32eacf31-ef64-4152-a98e-82afd854682f" providerId="ADAL" clId="{2853AAE3-F358-45DF-B659-B190A3C4DE37}" dt="2022-06-10T01:29:06.113" v="48" actId="14100"/>
          <ac:spMkLst>
            <pc:docMk/>
            <pc:sldMk cId="921217758" sldId="527"/>
            <ac:spMk id="9" creationId="{40CC363C-A194-4A2B-BFAD-C697980E5F58}"/>
          </ac:spMkLst>
        </pc:spChg>
      </pc:sldChg>
      <pc:sldChg chg="modSp mod">
        <pc:chgData name="Jackson Lam" userId="32eacf31-ef64-4152-a98e-82afd854682f" providerId="ADAL" clId="{2853AAE3-F358-45DF-B659-B190A3C4DE37}" dt="2022-06-10T01:28:10.174" v="28" actId="1076"/>
        <pc:sldMkLst>
          <pc:docMk/>
          <pc:sldMk cId="2059240478" sldId="528"/>
        </pc:sldMkLst>
        <pc:spChg chg="mod">
          <ac:chgData name="Jackson Lam" userId="32eacf31-ef64-4152-a98e-82afd854682f" providerId="ADAL" clId="{2853AAE3-F358-45DF-B659-B190A3C4DE37}" dt="2022-06-10T01:28:10.174" v="28" actId="1076"/>
          <ac:spMkLst>
            <pc:docMk/>
            <pc:sldMk cId="2059240478" sldId="528"/>
            <ac:spMk id="15" creationId="{FECD4F0F-D4A5-45FD-8DC4-2EE9A2ACC6D2}"/>
          </ac:spMkLst>
        </pc:spChg>
      </pc:sldChg>
      <pc:sldChg chg="addSp modSp mod">
        <pc:chgData name="Jackson Lam" userId="32eacf31-ef64-4152-a98e-82afd854682f" providerId="ADAL" clId="{2853AAE3-F358-45DF-B659-B190A3C4DE37}" dt="2022-06-10T01:29:17.355" v="54" actId="1076"/>
        <pc:sldMkLst>
          <pc:docMk/>
          <pc:sldMk cId="526739223" sldId="529"/>
        </pc:sldMkLst>
        <pc:spChg chg="add mod">
          <ac:chgData name="Jackson Lam" userId="32eacf31-ef64-4152-a98e-82afd854682f" providerId="ADAL" clId="{2853AAE3-F358-45DF-B659-B190A3C4DE37}" dt="2022-06-10T01:29:17.355" v="54" actId="1076"/>
          <ac:spMkLst>
            <pc:docMk/>
            <pc:sldMk cId="526739223" sldId="529"/>
            <ac:spMk id="7" creationId="{42243E54-1291-419E-932A-2DD64AF4E28E}"/>
          </ac:spMkLst>
        </pc:spChg>
        <pc:spChg chg="mod">
          <ac:chgData name="Jackson Lam" userId="32eacf31-ef64-4152-a98e-82afd854682f" providerId="ADAL" clId="{2853AAE3-F358-45DF-B659-B190A3C4DE37}" dt="2022-06-10T01:29:11.957" v="50" actId="1076"/>
          <ac:spMkLst>
            <pc:docMk/>
            <pc:sldMk cId="526739223" sldId="529"/>
            <ac:spMk id="8" creationId="{33F23ECE-93F7-4C0E-B095-9691144CE2C8}"/>
          </ac:spMkLst>
        </pc:spChg>
      </pc:sldChg>
      <pc:sldChg chg="modSp mod">
        <pc:chgData name="Jackson Lam" userId="32eacf31-ef64-4152-a98e-82afd854682f" providerId="ADAL" clId="{2853AAE3-F358-45DF-B659-B190A3C4DE37}" dt="2022-06-10T01:27:40.393" v="25" actId="1076"/>
        <pc:sldMkLst>
          <pc:docMk/>
          <pc:sldMk cId="2475084161" sldId="535"/>
        </pc:sldMkLst>
        <pc:spChg chg="mod">
          <ac:chgData name="Jackson Lam" userId="32eacf31-ef64-4152-a98e-82afd854682f" providerId="ADAL" clId="{2853AAE3-F358-45DF-B659-B190A3C4DE37}" dt="2022-06-10T01:27:40.393" v="25" actId="1076"/>
          <ac:spMkLst>
            <pc:docMk/>
            <pc:sldMk cId="2475084161" sldId="535"/>
            <ac:spMk id="6" creationId="{FDA04B10-5B9F-78E9-F5FC-7D58E2B1D552}"/>
          </ac:spMkLst>
        </pc:spChg>
      </pc:sldChg>
      <pc:sldChg chg="addSp modSp mod">
        <pc:chgData name="Jackson Lam" userId="32eacf31-ef64-4152-a98e-82afd854682f" providerId="ADAL" clId="{2853AAE3-F358-45DF-B659-B190A3C4DE37}" dt="2022-06-10T01:27:31.770" v="24" actId="1076"/>
        <pc:sldMkLst>
          <pc:docMk/>
          <pc:sldMk cId="4179977111" sldId="538"/>
        </pc:sldMkLst>
        <pc:spChg chg="add mod">
          <ac:chgData name="Jackson Lam" userId="32eacf31-ef64-4152-a98e-82afd854682f" providerId="ADAL" clId="{2853AAE3-F358-45DF-B659-B190A3C4DE37}" dt="2022-06-10T01:27:31.770" v="24" actId="1076"/>
          <ac:spMkLst>
            <pc:docMk/>
            <pc:sldMk cId="4179977111" sldId="538"/>
            <ac:spMk id="38" creationId="{A31CBEB8-F7D8-4559-A2D8-9FC794457264}"/>
          </ac:spMkLst>
        </pc:spChg>
      </pc:sldChg>
      <pc:sldChg chg="modSp mod">
        <pc:chgData name="Jackson Lam" userId="32eacf31-ef64-4152-a98e-82afd854682f" providerId="ADAL" clId="{2853AAE3-F358-45DF-B659-B190A3C4DE37}" dt="2022-06-10T01:28:27.910" v="31" actId="1076"/>
        <pc:sldMkLst>
          <pc:docMk/>
          <pc:sldMk cId="1640182542" sldId="540"/>
        </pc:sldMkLst>
        <pc:spChg chg="mod">
          <ac:chgData name="Jackson Lam" userId="32eacf31-ef64-4152-a98e-82afd854682f" providerId="ADAL" clId="{2853AAE3-F358-45DF-B659-B190A3C4DE37}" dt="2022-06-10T01:28:27.910" v="31" actId="1076"/>
          <ac:spMkLst>
            <pc:docMk/>
            <pc:sldMk cId="1640182542" sldId="540"/>
            <ac:spMk id="15" creationId="{FECD4F0F-D4A5-45FD-8DC4-2EE9A2ACC6D2}"/>
          </ac:spMkLst>
        </pc:spChg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3216281896" sldId="547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1620446093" sldId="548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1424786158" sldId="549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2527356281" sldId="550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4268691240" sldId="551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4141947997" sldId="552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437366653" sldId="553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1956128275" sldId="554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3844188420" sldId="555"/>
        </pc:sldMkLst>
      </pc:sldChg>
      <pc:sldChg chg="del">
        <pc:chgData name="Jackson Lam" userId="32eacf31-ef64-4152-a98e-82afd854682f" providerId="ADAL" clId="{2853AAE3-F358-45DF-B659-B190A3C4DE37}" dt="2022-06-10T01:03:45.717" v="6" actId="47"/>
        <pc:sldMkLst>
          <pc:docMk/>
          <pc:sldMk cId="1623621497" sldId="556"/>
        </pc:sldMkLst>
      </pc:sldChg>
      <pc:sldChg chg="delSp del mod">
        <pc:chgData name="Jackson Lam" userId="32eacf31-ef64-4152-a98e-82afd854682f" providerId="ADAL" clId="{2853AAE3-F358-45DF-B659-B190A3C4DE37}" dt="2022-06-10T01:02:32.973" v="2" actId="47"/>
        <pc:sldMkLst>
          <pc:docMk/>
          <pc:sldMk cId="574474976" sldId="557"/>
        </pc:sldMkLst>
        <pc:spChg chg="del">
          <ac:chgData name="Jackson Lam" userId="32eacf31-ef64-4152-a98e-82afd854682f" providerId="ADAL" clId="{2853AAE3-F358-45DF-B659-B190A3C4DE37}" dt="2022-06-10T01:02:18.274" v="0" actId="478"/>
          <ac:spMkLst>
            <pc:docMk/>
            <pc:sldMk cId="574474976" sldId="557"/>
            <ac:spMk id="4" creationId="{00000000-0000-0000-0000-000000000000}"/>
          </ac:spMkLst>
        </pc:spChg>
      </pc:sldChg>
      <pc:sldChg chg="del">
        <pc:chgData name="Jackson Lam" userId="32eacf31-ef64-4152-a98e-82afd854682f" providerId="ADAL" clId="{2853AAE3-F358-45DF-B659-B190A3C4DE37}" dt="2022-06-10T01:02:24.367" v="1" actId="47"/>
        <pc:sldMkLst>
          <pc:docMk/>
          <pc:sldMk cId="3021519730" sldId="558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1385256320" sldId="559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1812922910" sldId="560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2458169149" sldId="561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1924477954" sldId="562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2347000547" sldId="563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1115252954" sldId="564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778412043" sldId="565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2168916030" sldId="566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2087492219" sldId="567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685362716" sldId="568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1988720452" sldId="569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4086031072" sldId="570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2990763476" sldId="571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247817601" sldId="572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954120487" sldId="573"/>
        </pc:sldMkLst>
      </pc:sldChg>
      <pc:sldChg chg="del">
        <pc:chgData name="Jackson Lam" userId="32eacf31-ef64-4152-a98e-82afd854682f" providerId="ADAL" clId="{2853AAE3-F358-45DF-B659-B190A3C4DE37}" dt="2022-06-10T01:02:50.707" v="3" actId="47"/>
        <pc:sldMkLst>
          <pc:docMk/>
          <pc:sldMk cId="859709301" sldId="574"/>
        </pc:sldMkLst>
      </pc:sldChg>
      <pc:sldChg chg="del">
        <pc:chgData name="Jackson Lam" userId="32eacf31-ef64-4152-a98e-82afd854682f" providerId="ADAL" clId="{2853AAE3-F358-45DF-B659-B190A3C4DE37}" dt="2022-06-10T01:02:53.269" v="4" actId="47"/>
        <pc:sldMkLst>
          <pc:docMk/>
          <pc:sldMk cId="2130707592" sldId="575"/>
        </pc:sldMkLst>
      </pc:sldChg>
      <pc:sldChg chg="del">
        <pc:chgData name="Jackson Lam" userId="32eacf31-ef64-4152-a98e-82afd854682f" providerId="ADAL" clId="{2853AAE3-F358-45DF-B659-B190A3C4DE37}" dt="2022-06-10T01:03:02.141" v="5" actId="47"/>
        <pc:sldMkLst>
          <pc:docMk/>
          <pc:sldMk cId="1856321401" sldId="576"/>
        </pc:sldMkLst>
      </pc:sldChg>
    </pc:docChg>
  </pc:docChgLst>
  <pc:docChgLst>
    <pc:chgData name="Jackson Lam" userId="32eacf31-ef64-4152-a98e-82afd854682f" providerId="ADAL" clId="{A2208D9F-FE05-4F69-A148-BD084C5C6169}"/>
    <pc:docChg chg="custSel modSld">
      <pc:chgData name="Jackson Lam" userId="32eacf31-ef64-4152-a98e-82afd854682f" providerId="ADAL" clId="{A2208D9F-FE05-4F69-A148-BD084C5C6169}" dt="2022-06-10T01:37:36.183" v="17" actId="1076"/>
      <pc:docMkLst>
        <pc:docMk/>
      </pc:docMkLst>
      <pc:sldChg chg="modSp mod">
        <pc:chgData name="Jackson Lam" userId="32eacf31-ef64-4152-a98e-82afd854682f" providerId="ADAL" clId="{A2208D9F-FE05-4F69-A148-BD084C5C6169}" dt="2022-06-10T01:37:03.851" v="13" actId="1036"/>
        <pc:sldMkLst>
          <pc:docMk/>
          <pc:sldMk cId="2031194164" sldId="283"/>
        </pc:sldMkLst>
        <pc:picChg chg="mod">
          <ac:chgData name="Jackson Lam" userId="32eacf31-ef64-4152-a98e-82afd854682f" providerId="ADAL" clId="{A2208D9F-FE05-4F69-A148-BD084C5C6169}" dt="2022-06-10T01:37:03.851" v="13" actId="1036"/>
          <ac:picMkLst>
            <pc:docMk/>
            <pc:sldMk cId="2031194164" sldId="283"/>
            <ac:picMk id="7" creationId="{9ECDCFDD-F48E-4337-94E8-BBC839A9381B}"/>
          </ac:picMkLst>
        </pc:picChg>
      </pc:sldChg>
      <pc:sldChg chg="modSp mod">
        <pc:chgData name="Jackson Lam" userId="32eacf31-ef64-4152-a98e-82afd854682f" providerId="ADAL" clId="{A2208D9F-FE05-4F69-A148-BD084C5C6169}" dt="2022-06-10T01:33:02.662" v="3" actId="20577"/>
        <pc:sldMkLst>
          <pc:docMk/>
          <pc:sldMk cId="1357712904" sldId="284"/>
        </pc:sldMkLst>
        <pc:spChg chg="mod">
          <ac:chgData name="Jackson Lam" userId="32eacf31-ef64-4152-a98e-82afd854682f" providerId="ADAL" clId="{A2208D9F-FE05-4F69-A148-BD084C5C6169}" dt="2022-06-10T01:33:02.662" v="3" actId="20577"/>
          <ac:spMkLst>
            <pc:docMk/>
            <pc:sldMk cId="1357712904" sldId="284"/>
            <ac:spMk id="8" creationId="{789BC591-24B5-413E-8096-DFB3DCB090BA}"/>
          </ac:spMkLst>
        </pc:spChg>
      </pc:sldChg>
      <pc:sldChg chg="modSp mod">
        <pc:chgData name="Jackson Lam" userId="32eacf31-ef64-4152-a98e-82afd854682f" providerId="ADAL" clId="{A2208D9F-FE05-4F69-A148-BD084C5C6169}" dt="2022-06-10T01:37:36.183" v="17" actId="1076"/>
        <pc:sldMkLst>
          <pc:docMk/>
          <pc:sldMk cId="1505298463" sldId="285"/>
        </pc:sldMkLst>
        <pc:spChg chg="mod">
          <ac:chgData name="Jackson Lam" userId="32eacf31-ef64-4152-a98e-82afd854682f" providerId="ADAL" clId="{A2208D9F-FE05-4F69-A148-BD084C5C6169}" dt="2022-06-10T01:37:34.308" v="16" actId="1076"/>
          <ac:spMkLst>
            <pc:docMk/>
            <pc:sldMk cId="1505298463" sldId="285"/>
            <ac:spMk id="25" creationId="{B5B036A8-C87E-4DE0-AC4A-132327AC5D58}"/>
          </ac:spMkLst>
        </pc:spChg>
        <pc:spChg chg="mod">
          <ac:chgData name="Jackson Lam" userId="32eacf31-ef64-4152-a98e-82afd854682f" providerId="ADAL" clId="{A2208D9F-FE05-4F69-A148-BD084C5C6169}" dt="2022-06-10T01:37:36.183" v="17" actId="1076"/>
          <ac:spMkLst>
            <pc:docMk/>
            <pc:sldMk cId="1505298463" sldId="285"/>
            <ac:spMk id="27" creationId="{6D9EA6C9-BC52-4680-8D73-A6ABF45A4CCE}"/>
          </ac:spMkLst>
        </pc:spChg>
      </pc:sldChg>
      <pc:sldChg chg="addSp delSp modSp mod">
        <pc:chgData name="Jackson Lam" userId="32eacf31-ef64-4152-a98e-82afd854682f" providerId="ADAL" clId="{A2208D9F-FE05-4F69-A148-BD084C5C6169}" dt="2022-06-10T01:33:38.864" v="9" actId="1076"/>
        <pc:sldMkLst>
          <pc:docMk/>
          <pc:sldMk cId="2052226324" sldId="530"/>
        </pc:sldMkLst>
        <pc:spChg chg="del">
          <ac:chgData name="Jackson Lam" userId="32eacf31-ef64-4152-a98e-82afd854682f" providerId="ADAL" clId="{A2208D9F-FE05-4F69-A148-BD084C5C6169}" dt="2022-06-10T01:33:35.572" v="7" actId="478"/>
          <ac:spMkLst>
            <pc:docMk/>
            <pc:sldMk cId="2052226324" sldId="530"/>
            <ac:spMk id="9" creationId="{8B74B6BD-F417-CDED-F445-2EC34E08CE0D}"/>
          </ac:spMkLst>
        </pc:spChg>
        <pc:spChg chg="add mod">
          <ac:chgData name="Jackson Lam" userId="32eacf31-ef64-4152-a98e-82afd854682f" providerId="ADAL" clId="{A2208D9F-FE05-4F69-A148-BD084C5C6169}" dt="2022-06-10T01:33:38.864" v="9" actId="1076"/>
          <ac:spMkLst>
            <pc:docMk/>
            <pc:sldMk cId="2052226324" sldId="530"/>
            <ac:spMk id="48" creationId="{574DE5DE-D927-4923-A7BE-850BF7229003}"/>
          </ac:spMkLst>
        </pc:spChg>
      </pc:sldChg>
      <pc:sldChg chg="addSp delSp modSp mod">
        <pc:chgData name="Jackson Lam" userId="32eacf31-ef64-4152-a98e-82afd854682f" providerId="ADAL" clId="{A2208D9F-FE05-4F69-A148-BD084C5C6169}" dt="2022-06-10T01:33:33.284" v="6" actId="1076"/>
        <pc:sldMkLst>
          <pc:docMk/>
          <pc:sldMk cId="1181312529" sldId="539"/>
        </pc:sldMkLst>
        <pc:spChg chg="del">
          <ac:chgData name="Jackson Lam" userId="32eacf31-ef64-4152-a98e-82afd854682f" providerId="ADAL" clId="{A2208D9F-FE05-4F69-A148-BD084C5C6169}" dt="2022-06-10T01:33:27.677" v="4" actId="478"/>
          <ac:spMkLst>
            <pc:docMk/>
            <pc:sldMk cId="1181312529" sldId="539"/>
            <ac:spMk id="13" creationId="{24D06895-2936-4343-A1A9-5EE4007F3B2D}"/>
          </ac:spMkLst>
        </pc:spChg>
        <pc:spChg chg="add mod">
          <ac:chgData name="Jackson Lam" userId="32eacf31-ef64-4152-a98e-82afd854682f" providerId="ADAL" clId="{A2208D9F-FE05-4F69-A148-BD084C5C6169}" dt="2022-06-10T01:33:33.284" v="6" actId="1076"/>
          <ac:spMkLst>
            <pc:docMk/>
            <pc:sldMk cId="1181312529" sldId="539"/>
            <ac:spMk id="50" creationId="{3A192313-AB6F-40B5-B1FA-4425838E620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64394859433996E-2"/>
          <c:y val="0"/>
          <c:w val="0.93560882488697028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F0-4FD5-A258-061168C8984A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F0-4FD5-A258-061168C8984A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F0-4FD5-A258-061168C8984A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F0-4FD5-A258-061168C8984A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CF0-4FD5-A258-061168C8984A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CF0-4FD5-A258-061168C8984A}"/>
              </c:ext>
            </c:extLst>
          </c:dPt>
          <c:dPt>
            <c:idx val="6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CF0-4FD5-A258-061168C8984A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CF0-4FD5-A258-061168C8984A}"/>
              </c:ext>
            </c:extLst>
          </c:dPt>
          <c:dPt>
            <c:idx val="8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CF0-4FD5-A258-061168C8984A}"/>
              </c:ext>
            </c:extLst>
          </c:dPt>
          <c:dPt>
            <c:idx val="9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CF0-4FD5-A258-061168C8984A}"/>
              </c:ext>
            </c:extLst>
          </c:dPt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7-4732-A389-ADA756B05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全國高等教育在學總規模及毛入學率</a:t>
            </a:r>
            <a:endParaRPr lang="zh-HK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高等教育在學總規模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3647</c:v>
                </c:pt>
                <c:pt idx="1">
                  <c:v>3699</c:v>
                </c:pt>
                <c:pt idx="2">
                  <c:v>3779</c:v>
                </c:pt>
                <c:pt idx="3">
                  <c:v>3833</c:v>
                </c:pt>
                <c:pt idx="4">
                  <c:v>4002</c:v>
                </c:pt>
                <c:pt idx="5">
                  <c:v>4183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FA-4E28-A85D-DEAAA2FCD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472535128"/>
        <c:axId val="472536768"/>
      </c:barChart>
      <c:lineChart>
        <c:grouping val="standard"/>
        <c:varyColors val="0"/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40</c:v>
                </c:pt>
                <c:pt idx="1">
                  <c:v>42.7</c:v>
                </c:pt>
                <c:pt idx="2">
                  <c:v>45.7</c:v>
                </c:pt>
                <c:pt idx="3">
                  <c:v>48.1</c:v>
                </c:pt>
                <c:pt idx="4">
                  <c:v>51.6</c:v>
                </c:pt>
                <c:pt idx="5">
                  <c:v>54.4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4FA-4E28-A85D-DEAAA2FCD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112648"/>
        <c:axId val="633110024"/>
      </c:lineChart>
      <c:catAx>
        <c:axId val="47253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6768"/>
        <c:crosses val="autoZero"/>
        <c:auto val="1"/>
        <c:lblAlgn val="ctr"/>
        <c:lblOffset val="100"/>
        <c:noMultiLvlLbl val="0"/>
      </c:catAx>
      <c:valAx>
        <c:axId val="472536768"/>
        <c:scaling>
          <c:orientation val="minMax"/>
          <c:max val="4300"/>
          <c:min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5128"/>
        <c:crosses val="autoZero"/>
        <c:crossBetween val="between"/>
      </c:valAx>
      <c:valAx>
        <c:axId val="633110024"/>
        <c:scaling>
          <c:orientation val="minMax"/>
          <c:max val="55"/>
          <c:min val="3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12648"/>
        <c:crosses val="max"/>
        <c:crossBetween val="between"/>
      </c:valAx>
      <c:catAx>
        <c:axId val="633112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3110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新細明體" panose="02020500000000000000" pitchFamily="18" charset="-120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081307221859712"/>
          <c:y val="0.91486582879746448"/>
          <c:w val="0.56196493297181471"/>
          <c:h val="6.583224242817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4F9F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90020989879525"/>
          <c:y val="7.2836928342056406E-2"/>
          <c:w val="0.79865071358267714"/>
          <c:h val="0.78669108103524354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1978</c:v>
                </c:pt>
                <c:pt idx="1">
                  <c:v>1988</c:v>
                </c:pt>
                <c:pt idx="2">
                  <c:v>1999</c:v>
                </c:pt>
                <c:pt idx="3">
                  <c:v>2006</c:v>
                </c:pt>
                <c:pt idx="4">
                  <c:v>2016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700</c:v>
                </c:pt>
                <c:pt idx="1">
                  <c:v>1050</c:v>
                </c:pt>
                <c:pt idx="2">
                  <c:v>1100</c:v>
                </c:pt>
                <c:pt idx="3">
                  <c:v>1900</c:v>
                </c:pt>
                <c:pt idx="4">
                  <c:v>2600</c:v>
                </c:pt>
                <c:pt idx="5">
                  <c:v>2700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0B-4836-BEF1-95FEA0D5AF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6067928"/>
        <c:axId val="396068256"/>
      </c:lineChart>
      <c:catAx>
        <c:axId val="39606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68256"/>
        <c:crosses val="autoZero"/>
        <c:auto val="1"/>
        <c:lblAlgn val="ctr"/>
        <c:lblOffset val="100"/>
        <c:noMultiLvlLbl val="0"/>
      </c:catAx>
      <c:valAx>
        <c:axId val="39606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6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TW" altLang="en-US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全國幼稚園在園幼兒數及學前教育毛入學率</a:t>
            </a:r>
            <a:endParaRPr lang="zh-HK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在園幼兒數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4265</c:v>
                </c:pt>
                <c:pt idx="1">
                  <c:v>4414</c:v>
                </c:pt>
                <c:pt idx="2">
                  <c:v>4600</c:v>
                </c:pt>
                <c:pt idx="3">
                  <c:v>4656</c:v>
                </c:pt>
                <c:pt idx="4">
                  <c:v>4714</c:v>
                </c:pt>
                <c:pt idx="5">
                  <c:v>4818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A-4E2F-BFFF-8C8962F79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472535128"/>
        <c:axId val="472536768"/>
      </c:barChart>
      <c:lineChart>
        <c:grouping val="standard"/>
        <c:varyColors val="0"/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75</c:v>
                </c:pt>
                <c:pt idx="1">
                  <c:v>77.400000000000006</c:v>
                </c:pt>
                <c:pt idx="2">
                  <c:v>79.599999999999994</c:v>
                </c:pt>
                <c:pt idx="3">
                  <c:v>81.7</c:v>
                </c:pt>
                <c:pt idx="4">
                  <c:v>83.4</c:v>
                </c:pt>
                <c:pt idx="5">
                  <c:v>85.2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43A-4E2F-BFFF-8C8962F79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112648"/>
        <c:axId val="633110024"/>
      </c:lineChart>
      <c:catAx>
        <c:axId val="47253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6768"/>
        <c:crosses val="autoZero"/>
        <c:auto val="1"/>
        <c:lblAlgn val="ctr"/>
        <c:lblOffset val="100"/>
        <c:noMultiLvlLbl val="0"/>
      </c:catAx>
      <c:valAx>
        <c:axId val="472536768"/>
        <c:scaling>
          <c:orientation val="minMax"/>
          <c:max val="5000"/>
          <c:min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5128"/>
        <c:crosses val="autoZero"/>
        <c:crossBetween val="between"/>
      </c:valAx>
      <c:valAx>
        <c:axId val="633110024"/>
        <c:scaling>
          <c:orientation val="minMax"/>
          <c:max val="90"/>
          <c:min val="6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12648"/>
        <c:crosses val="max"/>
        <c:crossBetween val="between"/>
      </c:valAx>
      <c:catAx>
        <c:axId val="633112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3110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新細明體" panose="02020500000000000000" pitchFamily="18" charset="-120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081307221859712"/>
          <c:y val="0.91486582879746448"/>
          <c:w val="0.56196493297181471"/>
          <c:h val="6.583224242817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TW" altLang="en-US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全國小學在校生規模及淨入學率</a:t>
            </a:r>
            <a:endParaRPr lang="zh-HK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小學在校生數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8693</c:v>
                </c:pt>
                <c:pt idx="1">
                  <c:v>9913</c:v>
                </c:pt>
                <c:pt idx="2">
                  <c:v>10094</c:v>
                </c:pt>
                <c:pt idx="3">
                  <c:v>10339</c:v>
                </c:pt>
                <c:pt idx="4">
                  <c:v>10561</c:v>
                </c:pt>
                <c:pt idx="5">
                  <c:v>10725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1-4B8C-B13D-7CD65E708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472535128"/>
        <c:axId val="472536768"/>
      </c:barChart>
      <c:lineChart>
        <c:grouping val="standard"/>
        <c:varyColors val="0"/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99.88</c:v>
                </c:pt>
                <c:pt idx="1">
                  <c:v>99.92</c:v>
                </c:pt>
                <c:pt idx="2">
                  <c:v>99.91</c:v>
                </c:pt>
                <c:pt idx="3">
                  <c:v>99.95</c:v>
                </c:pt>
                <c:pt idx="4">
                  <c:v>99.94</c:v>
                </c:pt>
                <c:pt idx="5">
                  <c:v>99.96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BE1-4B8C-B13D-7CD65E708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112648"/>
        <c:axId val="633110024"/>
      </c:lineChart>
      <c:catAx>
        <c:axId val="47253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6768"/>
        <c:crosses val="autoZero"/>
        <c:auto val="1"/>
        <c:lblAlgn val="ctr"/>
        <c:lblOffset val="100"/>
        <c:noMultiLvlLbl val="0"/>
      </c:catAx>
      <c:valAx>
        <c:axId val="472536768"/>
        <c:scaling>
          <c:orientation val="minMax"/>
          <c:max val="12000"/>
          <c:min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5128"/>
        <c:crosses val="autoZero"/>
        <c:crossBetween val="between"/>
      </c:valAx>
      <c:valAx>
        <c:axId val="633110024"/>
        <c:scaling>
          <c:orientation val="minMax"/>
          <c:max val="102"/>
          <c:min val="92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12648"/>
        <c:crosses val="max"/>
        <c:crossBetween val="between"/>
      </c:valAx>
      <c:catAx>
        <c:axId val="633112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3110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新細明體" panose="02020500000000000000" pitchFamily="18" charset="-120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081307221859712"/>
          <c:y val="0.91486582879746448"/>
          <c:w val="0.56196493297181471"/>
          <c:h val="6.583224242817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5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>
                <a:solidFill>
                  <a:schemeClr val="tx1"/>
                </a:solidFill>
              </a:rPr>
              <a:t>全國初中在校生規模及毛入學率</a:t>
            </a:r>
            <a:endParaRPr lang="zh-HK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初中在校人數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4312</c:v>
                </c:pt>
                <c:pt idx="1">
                  <c:v>4329</c:v>
                </c:pt>
                <c:pt idx="2">
                  <c:v>4442</c:v>
                </c:pt>
                <c:pt idx="3">
                  <c:v>4653</c:v>
                </c:pt>
                <c:pt idx="4">
                  <c:v>4827</c:v>
                </c:pt>
                <c:pt idx="5">
                  <c:v>4914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7A-419C-BD76-061A0F180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472535128"/>
        <c:axId val="472536768"/>
      </c:barChart>
      <c:lineChart>
        <c:grouping val="standard"/>
        <c:varyColors val="0"/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104</c:v>
                </c:pt>
                <c:pt idx="1">
                  <c:v>104</c:v>
                </c:pt>
                <c:pt idx="2">
                  <c:v>103.5</c:v>
                </c:pt>
                <c:pt idx="3">
                  <c:v>100.9</c:v>
                </c:pt>
                <c:pt idx="4">
                  <c:v>102.6</c:v>
                </c:pt>
                <c:pt idx="5">
                  <c:v>102.5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77A-419C-BD76-061A0F180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112648"/>
        <c:axId val="633110024"/>
      </c:lineChart>
      <c:catAx>
        <c:axId val="47253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6768"/>
        <c:crosses val="autoZero"/>
        <c:auto val="1"/>
        <c:lblAlgn val="ctr"/>
        <c:lblOffset val="100"/>
        <c:noMultiLvlLbl val="0"/>
      </c:catAx>
      <c:valAx>
        <c:axId val="472536768"/>
        <c:scaling>
          <c:orientation val="minMax"/>
          <c:max val="5400"/>
          <c:min val="4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5128"/>
        <c:crosses val="autoZero"/>
        <c:crossBetween val="between"/>
      </c:valAx>
      <c:valAx>
        <c:axId val="633110024"/>
        <c:scaling>
          <c:orientation val="minMax"/>
          <c:max val="110"/>
          <c:min val="8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12648"/>
        <c:crosses val="max"/>
        <c:crossBetween val="between"/>
      </c:valAx>
      <c:catAx>
        <c:axId val="633112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3110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新細明體" panose="02020500000000000000" pitchFamily="18" charset="-120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081307221859712"/>
          <c:y val="0.91486582879746448"/>
          <c:w val="0.56196493297181471"/>
          <c:h val="6.583224242817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CC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TW" altLang="en-US" b="0">
                <a:solidFill>
                  <a:schemeClr val="tx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全國高中階段在校生規模及毛入學率</a:t>
            </a:r>
            <a:endParaRPr lang="zh-HK" b="0">
              <a:solidFill>
                <a:schemeClr val="tx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高中階段在校生數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4038</c:v>
                </c:pt>
                <c:pt idx="1">
                  <c:v>3970</c:v>
                </c:pt>
                <c:pt idx="2">
                  <c:v>3971</c:v>
                </c:pt>
                <c:pt idx="3">
                  <c:v>3935</c:v>
                </c:pt>
                <c:pt idx="4">
                  <c:v>3995</c:v>
                </c:pt>
                <c:pt idx="5">
                  <c:v>4128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27-43B8-8DA9-F957EF657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7"/>
        <c:axId val="472535128"/>
        <c:axId val="472536768"/>
      </c:barChart>
      <c:lineChart>
        <c:grouping val="standard"/>
        <c:varyColors val="0"/>
        <c:ser>
          <c:idx val="2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87</c:v>
                </c:pt>
                <c:pt idx="1">
                  <c:v>87.5</c:v>
                </c:pt>
                <c:pt idx="2">
                  <c:v>88.3</c:v>
                </c:pt>
                <c:pt idx="3">
                  <c:v>88.8</c:v>
                </c:pt>
                <c:pt idx="4">
                  <c:v>89.5</c:v>
                </c:pt>
                <c:pt idx="5">
                  <c:v>91.2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E27-43B8-8DA9-F957EF657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112648"/>
        <c:axId val="633110024"/>
      </c:lineChart>
      <c:catAx>
        <c:axId val="47253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6768"/>
        <c:crosses val="autoZero"/>
        <c:auto val="1"/>
        <c:lblAlgn val="ctr"/>
        <c:lblOffset val="100"/>
        <c:noMultiLvlLbl val="0"/>
      </c:catAx>
      <c:valAx>
        <c:axId val="472536768"/>
        <c:scaling>
          <c:orientation val="minMax"/>
          <c:max val="4200"/>
          <c:min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535128"/>
        <c:crosses val="autoZero"/>
        <c:crossBetween val="between"/>
      </c:valAx>
      <c:valAx>
        <c:axId val="633110024"/>
        <c:scaling>
          <c:orientation val="minMax"/>
          <c:max val="92"/>
          <c:min val="8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12648"/>
        <c:crosses val="max"/>
        <c:crossBetween val="between"/>
      </c:valAx>
      <c:catAx>
        <c:axId val="633112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3110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新細明體" panose="02020500000000000000" pitchFamily="18" charset="-120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081307221859712"/>
          <c:y val="0.91486582879746448"/>
          <c:w val="0.56196493297181471"/>
          <c:h val="6.5832242428172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9B2-41B1-BAEF-75051D295DF4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9B2-41B1-BAEF-75051D295DF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9B2-41B1-BAEF-75051D295DF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9B2-41B1-BAEF-75051D295DF4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9B2-41B1-BAEF-75051D295DF4}"/>
              </c:ext>
            </c:extLst>
          </c:dPt>
          <c:dPt>
            <c:idx val="5"/>
            <c:invertIfNegative val="0"/>
            <c:bubble3D val="0"/>
            <c:spPr>
              <a:solidFill>
                <a:srgbClr val="8000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B2-41B1-BAEF-75051D295DF4}"/>
              </c:ext>
            </c:extLst>
          </c:dPt>
          <c:dPt>
            <c:idx val="6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9B2-41B1-BAEF-75051D295DF4}"/>
              </c:ext>
            </c:extLst>
          </c:dPt>
          <c:cat>
            <c:strRef>
              <c:f>Sheet1!$A$2:$A$8</c:f>
              <c:strCache>
                <c:ptCount val="7"/>
                <c:pt idx="0">
                  <c:v>UK</c:v>
                </c:pt>
                <c:pt idx="1">
                  <c:v>France</c:v>
                </c:pt>
                <c:pt idx="2">
                  <c:v>Republic of Korea</c:v>
                </c:pt>
                <c:pt idx="3">
                  <c:v>Germany</c:v>
                </c:pt>
                <c:pt idx="4">
                  <c:v>Japan</c:v>
                </c:pt>
                <c:pt idx="5">
                  <c:v>US</c:v>
                </c:pt>
                <c:pt idx="6">
                  <c:v>China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5786</c:v>
                </c:pt>
                <c:pt idx="1">
                  <c:v>7934</c:v>
                </c:pt>
                <c:pt idx="2">
                  <c:v>19085</c:v>
                </c:pt>
                <c:pt idx="3">
                  <c:v>19353</c:v>
                </c:pt>
                <c:pt idx="4">
                  <c:v>52660</c:v>
                </c:pt>
                <c:pt idx="5">
                  <c:v>57840</c:v>
                </c:pt>
                <c:pt idx="6">
                  <c:v>58990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2-41B1-BAEF-75051D295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6321672"/>
        <c:axId val="446321016"/>
      </c:barChart>
      <c:catAx>
        <c:axId val="446321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en-US"/>
          </a:p>
        </c:txPr>
        <c:crossAx val="446321016"/>
        <c:crosses val="autoZero"/>
        <c:auto val="1"/>
        <c:lblAlgn val="ctr"/>
        <c:lblOffset val="100"/>
        <c:noMultiLvlLbl val="0"/>
      </c:catAx>
      <c:valAx>
        <c:axId val="446321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321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工作表1!$B$2</c:f>
              <c:numCache>
                <c:formatCode>General</c:formatCode>
                <c:ptCount val="1"/>
                <c:pt idx="0">
                  <c:v>1048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F-4A61-B307-CB31DC7F8023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數列 2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工作表1!$C$2</c:f>
              <c:numCache>
                <c:formatCode>General</c:formatCode>
                <c:ptCount val="1"/>
                <c:pt idx="0">
                  <c:v>1377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1F-4A61-B307-CB31DC7F8023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數列 3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工作表1!$D$2</c:f>
              <c:numCache>
                <c:formatCode>General</c:formatCode>
                <c:ptCount val="1"/>
                <c:pt idx="0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1F-4A61-B307-CB31DC7F8023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數列 4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工作表1!$E$2</c:f>
              <c:numCache>
                <c:formatCode>General</c:formatCode>
                <c:ptCount val="1"/>
                <c:pt idx="0">
                  <c:v>1706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1F-4A61-B307-CB31DC7F8023}"/>
            </c:ext>
          </c:extLst>
        </c:ser>
        <c:ser>
          <c:idx val="4"/>
          <c:order val="4"/>
          <c:tx>
            <c:strRef>
              <c:f>工作表1!$F$1</c:f>
              <c:strCache>
                <c:ptCount val="1"/>
                <c:pt idx="0">
                  <c:v>數列 5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工作表1!$F$2</c:f>
              <c:numCache>
                <c:formatCode>General</c:formatCode>
                <c:ptCount val="1"/>
                <c:pt idx="0">
                  <c:v>2796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1F-4A61-B307-CB31DC7F8023}"/>
            </c:ext>
          </c:extLst>
        </c:ser>
        <c:ser>
          <c:idx val="5"/>
          <c:order val="5"/>
          <c:tx>
            <c:strRef>
              <c:f>工作表1!$G$1</c:f>
              <c:strCache>
                <c:ptCount val="1"/>
                <c:pt idx="0">
                  <c:v>數列 6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工作表1!$G$2</c:f>
              <c:numCache>
                <c:formatCode>General</c:formatCode>
                <c:ptCount val="1"/>
                <c:pt idx="0">
                  <c:v>2926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1F-4A61-B307-CB31DC7F8023}"/>
            </c:ext>
          </c:extLst>
        </c:ser>
        <c:ser>
          <c:idx val="6"/>
          <c:order val="6"/>
          <c:tx>
            <c:strRef>
              <c:f>工作表1!$H$1</c:f>
              <c:strCache>
                <c:ptCount val="1"/>
                <c:pt idx="0">
                  <c:v>數列 7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</a:schemeClr>
                </a:gs>
                <a:gs pos="75000">
                  <a:schemeClr val="accent1">
                    <a:lumMod val="60000"/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alpha val="75000"/>
                  </a:schemeClr>
                </a:gs>
                <a:gs pos="100000">
                  <a:schemeClr val="accent1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工作表1!$H$2</c:f>
              <c:numCache>
                <c:formatCode>General</c:formatCode>
                <c:ptCount val="1"/>
                <c:pt idx="0">
                  <c:v>3368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1F-4A61-B307-CB31DC7F8023}"/>
            </c:ext>
          </c:extLst>
        </c:ser>
        <c:ser>
          <c:idx val="7"/>
          <c:order val="7"/>
          <c:tx>
            <c:strRef>
              <c:f>工作表1!$I$1</c:f>
              <c:strCache>
                <c:ptCount val="1"/>
                <c:pt idx="0">
                  <c:v>數列 8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75000">
                  <a:schemeClr val="accent2">
                    <a:lumMod val="60000"/>
                    <a:lumMod val="60000"/>
                    <a:lumOff val="40000"/>
                  </a:schemeClr>
                </a:gs>
                <a:gs pos="51000">
                  <a:schemeClr val="accent2">
                    <a:lumMod val="60000"/>
                    <a:alpha val="75000"/>
                  </a:schemeClr>
                </a:gs>
                <a:gs pos="100000">
                  <a:schemeClr val="accent2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工作表1!$I$2</c:f>
              <c:numCache>
                <c:formatCode>General</c:formatCode>
                <c:ptCount val="1"/>
                <c:pt idx="0">
                  <c:v>3446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1F-4A61-B307-CB31DC7F8023}"/>
            </c:ext>
          </c:extLst>
        </c:ser>
        <c:ser>
          <c:idx val="8"/>
          <c:order val="8"/>
          <c:tx>
            <c:strRef>
              <c:f>工作表1!$J$1</c:f>
              <c:strCache>
                <c:ptCount val="1"/>
                <c:pt idx="0">
                  <c:v>數列 9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0000"/>
                  </a:schemeClr>
                </a:gs>
                <a:gs pos="75000">
                  <a:schemeClr val="accent3">
                    <a:lumMod val="60000"/>
                    <a:lumMod val="60000"/>
                    <a:lumOff val="40000"/>
                  </a:schemeClr>
                </a:gs>
                <a:gs pos="51000">
                  <a:schemeClr val="accent3">
                    <a:lumMod val="60000"/>
                    <a:alpha val="75000"/>
                  </a:schemeClr>
                </a:gs>
                <a:gs pos="100000">
                  <a:schemeClr val="accent3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工作表1!$J$2</c:f>
              <c:numCache>
                <c:formatCode>General</c:formatCode>
                <c:ptCount val="1"/>
                <c:pt idx="0">
                  <c:v>4900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11F-4A61-B307-CB31DC7F8023}"/>
            </c:ext>
          </c:extLst>
        </c:ser>
        <c:ser>
          <c:idx val="9"/>
          <c:order val="9"/>
          <c:tx>
            <c:strRef>
              <c:f>工作表1!$K$1</c:f>
              <c:strCache>
                <c:ptCount val="1"/>
                <c:pt idx="0">
                  <c:v>數列 10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</a:schemeClr>
                </a:gs>
                <a:gs pos="75000">
                  <a:schemeClr val="accent4">
                    <a:lumMod val="60000"/>
                    <a:lumMod val="60000"/>
                    <a:lumOff val="40000"/>
                  </a:schemeClr>
                </a:gs>
                <a:gs pos="51000">
                  <a:schemeClr val="accent4">
                    <a:lumMod val="60000"/>
                    <a:alpha val="75000"/>
                  </a:schemeClr>
                </a:gs>
                <a:gs pos="100000">
                  <a:schemeClr val="accent4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工作表1!$A$2</c:f>
              <c:strCache>
                <c:ptCount val="1"/>
                <c:pt idx="0">
                  <c:v>國家</c:v>
                </c:pt>
              </c:strCache>
            </c:strRef>
          </c:cat>
          <c:val>
            <c:numRef>
              <c:f>工作表1!$K$2</c:f>
              <c:numCache>
                <c:formatCode>General</c:formatCode>
                <c:ptCount val="1"/>
                <c:pt idx="0">
                  <c:v>39728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1F-4A61-B307-CB31DC7F80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1946856160"/>
        <c:axId val="1946856992"/>
      </c:barChart>
      <c:catAx>
        <c:axId val="1946856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46856992"/>
        <c:crosses val="autoZero"/>
        <c:auto val="1"/>
        <c:lblAlgn val="ctr"/>
        <c:lblOffset val="100"/>
        <c:noMultiLvlLbl val="0"/>
      </c:catAx>
      <c:valAx>
        <c:axId val="194685699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85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2FE83-AFC0-4569-8DB1-5C6A95C81544}" type="datetimeFigureOut">
              <a:rPr lang="en-HK" smtClean="0"/>
              <a:t>10/6/2022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35364-EFE9-4FD6-80B8-BDA63F6C009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10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35364-EFE9-4FD6-80B8-BDA63F6C009F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2632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1048910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048911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55DE-4090-414C-AA49-995073755CB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95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35364-EFE9-4FD6-80B8-BDA63F6C009F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0373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35364-EFE9-4FD6-80B8-BDA63F6C009F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700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35364-EFE9-4FD6-80B8-BDA63F6C009F}" type="slidenum">
              <a:rPr lang="en-HK" smtClean="0"/>
              <a:t>47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6910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4C1290-4114-43B2-B558-D881DC2A8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4385752-FCE9-4800-8325-9B4EF9F2A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5DB91C-78C0-40FB-A987-4DBE9EC3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928724-DE3B-4335-9239-A13F9D52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A380F7-297A-48F9-8BCD-B5589D95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9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8A5C48-72E3-484C-B6D0-A55D7D4B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05198E8-99EE-4A7A-B40C-7C831FC02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3E5F05-4C85-404D-B8ED-6D643574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7E279F-0AA2-4A5C-8B5D-4BB43032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B853C8-C335-4BF7-9303-5D622317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197AB7E-D94E-4467-85B8-2991C2F05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6FFDD01-EB76-4F9B-A949-15C6A3A2E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42EFC6D-F527-4C18-9A8E-7DDB279F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7D95A6-B6DD-4489-950E-6C0BA8CD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19F344-F4FA-401D-9EFE-09E9812B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2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54996A-316B-4FE9-B0B6-A894943B0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5F42B3-15DE-4B88-99A6-A03AFE237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FE281A-460E-41F7-B31C-BACE866D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2E9243-F7FC-4B51-9D5B-5ED91F35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D7EB58-2FB3-4234-8F6C-1E14A30E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4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A6FB8F-3094-4500-9F49-7BF38EF7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44EE7-50B7-48FA-8362-0B776CDA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EB6CB8-8CAE-4983-A9BF-5AF466D5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FF7D32-1AFF-4AD1-BDCF-312A6383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592248-A760-441F-9274-AEB019DD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9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57AC61-5A1F-43B4-B674-A530F087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35E93B-DA41-47FB-87B8-B065E1458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BFBD21-4412-4598-8A99-7AC61A0E6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5A7BD2-A641-46B3-BB47-6D94B568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F6FB53-3066-4E44-94EC-73FFEB2A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2E33726-D295-4A61-8625-8D89B2B4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2933F3-0577-41FE-B167-622502BE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235CBEB-E214-41EE-AC4A-F9B7E331A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EDF5D5-2A95-4454-84E2-4ED833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0CA39A6-28B4-40BF-A956-17670FE29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9988868-B9D0-4905-9261-BCCD8A740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49B5173-CCCE-44C1-8CAF-F5FEEEAE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82DD1D4-7E0A-47DA-850E-F0004F4A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D937D9D-F926-43F3-85A1-B81D0DDA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81ECA7-28CC-4202-ABCD-D13BDCF3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17AE6EA-3830-4271-ADEC-89A0B436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370A6D1-052B-484D-9D97-2093CE61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538D818-3F66-4092-81FA-66095D11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2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CA0F3BF-9F40-4C99-86F1-A997E1AD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B0FE128-3D06-4EA4-899F-E77D23C3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A5DCFBF-594E-4D7E-BD4F-FA6D543F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C57795-32A8-450C-ACF1-453F46A3B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D27F20-C65F-46A8-9191-21AC6575A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46E1266-FD23-4E5B-8275-DD6EFDBC0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DD9643-3162-4703-9C98-045A97CF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7970E4-0932-4973-A61A-59618258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4C5FE59-4A68-44F3-AAB4-E20EE3FF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3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0AF8B8-C9D1-44CF-9AC8-A029DF81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4CF0123-4802-492C-ADB7-982CDEEED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7F1A4F3-5553-4540-8D9C-ADCAA0BD5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AA7AA6-532E-4AC8-8989-0E635888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1A810B-0BF8-4E15-B105-DEAF282E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895A8-33DC-49B0-AABD-ABD48063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20B84F8-2853-467B-9719-A4D0D24F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221E8D-86D1-401B-B1F8-48CA542A6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F4AF9C-5BB5-4BEF-AA41-EE05D3E43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47A5-A9D3-4BBF-A536-706D2FBE53C3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B435CB-73AB-4CA5-AADA-0522B3D97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1B72648-2BAD-4906-870C-27B3E0593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BD3BB-6142-4474-92A6-A4E9604E8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5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tfUD4GCjJ4?list=PL4bPFUQlr9lysZsU7xf1tn6RHu4YoYWR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HsFsvvSHQ4?feature=oembed" TargetMode="Externa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nfrbxsu4c?feature=oembed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kh4hgbbk_s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E1EE7A94-D49F-4A6C-A111-CB0CCF2460B8}"/>
              </a:ext>
            </a:extLst>
          </p:cNvPr>
          <p:cNvSpPr txBox="1"/>
          <p:nvPr/>
        </p:nvSpPr>
        <p:spPr>
          <a:xfrm>
            <a:off x="0" y="1577133"/>
            <a:ext cx="12192000" cy="3196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5000"/>
              </a:lnSpc>
            </a:pPr>
            <a:endParaRPr lang="en-US" altLang="zh-TW" sz="2400" kern="100">
              <a:solidFill>
                <a:schemeClr val="accent6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7200" b="1" kern="100">
                <a:solidFill>
                  <a:schemeClr val="accent6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國家自改革開放以來</a:t>
            </a:r>
            <a:endParaRPr lang="en-US" altLang="zh-TW" sz="7200" b="1" kern="100">
              <a:solidFill>
                <a:schemeClr val="accent6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7200" b="1" kern="100">
                <a:solidFill>
                  <a:schemeClr val="accent6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綜合國力的提升</a:t>
            </a:r>
            <a:endParaRPr lang="en-US" altLang="zh-TW" sz="7200" b="1" kern="100">
              <a:solidFill>
                <a:schemeClr val="accent6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  <a:p>
            <a:pPr algn="r"/>
            <a:endParaRPr lang="en-US" sz="2400" kern="100">
              <a:solidFill>
                <a:schemeClr val="accent6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4B07F53-226A-4CFF-B0B9-F5D039156A8C}"/>
              </a:ext>
            </a:extLst>
          </p:cNvPr>
          <p:cNvSpPr/>
          <p:nvPr/>
        </p:nvSpPr>
        <p:spPr>
          <a:xfrm>
            <a:off x="1289108" y="696289"/>
            <a:ext cx="9613784" cy="10234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4400" kern="100" dirty="0">
                <a:solidFill>
                  <a:schemeClr val="bg1"/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高中公民與社會發展科知識增益系列</a:t>
            </a:r>
          </a:p>
        </p:txBody>
      </p:sp>
      <p:pic>
        <p:nvPicPr>
          <p:cNvPr id="1026" name="Picture 2" descr="40a_mainpage_banner_oct23_v1">
            <a:extLst>
              <a:ext uri="{FF2B5EF4-FFF2-40B4-BE49-F238E27FC236}">
                <a16:creationId xmlns:a16="http://schemas.microsoft.com/office/drawing/2014/main" id="{7EBE630F-7A82-41CF-BC2A-C66B3414C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824" y="3257549"/>
            <a:ext cx="3998515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8F9D999-46B0-4C16-9B1A-4FD36C73AA4F}"/>
              </a:ext>
            </a:extLst>
          </p:cNvPr>
          <p:cNvSpPr txBox="1"/>
          <p:nvPr/>
        </p:nvSpPr>
        <p:spPr>
          <a:xfrm>
            <a:off x="4605338" y="4480949"/>
            <a:ext cx="758666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黃玉山教授</a:t>
            </a:r>
            <a:endParaRPr lang="en-HK" altLang="zh-TW" sz="3200" kern="1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DFKai-SB" panose="03000509000000000000" pitchFamily="65" charset="-120"/>
                <a:cs typeface="Times New Roman" panose="02020603050405020304" pitchFamily="18" charset="0"/>
              </a:rPr>
              <a:t>（研究資助局主席及香港都會大學榮休校長）</a:t>
            </a:r>
            <a:endParaRPr lang="en-US" sz="2400" kern="1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BF1C75C-A42C-4E6F-A16E-F7BA41F58C23}"/>
              </a:ext>
            </a:extLst>
          </p:cNvPr>
          <p:cNvSpPr txBox="1">
            <a:spLocks/>
          </p:cNvSpPr>
          <p:nvPr/>
        </p:nvSpPr>
        <p:spPr>
          <a:xfrm>
            <a:off x="9827514" y="6583352"/>
            <a:ext cx="217868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Microsoft JhengHei"/>
                <a:ea typeface="+mn-ea"/>
                <a:cs typeface="Microsoft JhengHe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70"/>
              </a:spcBef>
            </a:pPr>
            <a:r>
              <a:rPr lang="en-US" altLang="zh-TW" spc="-5">
                <a:solidFill>
                  <a:srgbClr val="20539C"/>
                </a:solidFill>
                <a:latin typeface="Times New Roman"/>
                <a:cs typeface="Times New Roman"/>
              </a:rPr>
              <a:t>© </a:t>
            </a:r>
            <a:r>
              <a:rPr lang="zh-TW" altLang="en-US" spc="-5">
                <a:solidFill>
                  <a:srgbClr val="20539C"/>
                </a:solidFill>
              </a:rPr>
              <a:t>中國文化研究院有限公司版權所</a:t>
            </a:r>
            <a:r>
              <a:rPr lang="zh-TW" altLang="en-US" spc="5">
                <a:solidFill>
                  <a:srgbClr val="20539C"/>
                </a:solidFill>
              </a:rPr>
              <a:t>有</a:t>
            </a:r>
            <a:r>
              <a:rPr lang="zh-TW" altLang="en-US" spc="-5">
                <a:solidFill>
                  <a:srgbClr val="20539C"/>
                </a:solidFill>
              </a:rPr>
              <a:t>。</a:t>
            </a:r>
            <a:endParaRPr lang="zh-TW" altLang="en-US" spc="-5" dirty="0">
              <a:solidFill>
                <a:srgbClr val="2053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4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0804ph026">
            <a:extLst>
              <a:ext uri="{FF2B5EF4-FFF2-40B4-BE49-F238E27FC236}">
                <a16:creationId xmlns:a16="http://schemas.microsoft.com/office/drawing/2014/main" id="{9B7D3D24-DF1D-447B-B3C7-2103910C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3980" y="1561357"/>
            <a:ext cx="2749891" cy="38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0812ph025">
            <a:extLst>
              <a:ext uri="{FF2B5EF4-FFF2-40B4-BE49-F238E27FC236}">
                <a16:creationId xmlns:a16="http://schemas.microsoft.com/office/drawing/2014/main" id="{D672769C-B578-44D2-8811-63110A04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03" y="2407527"/>
            <a:ext cx="3935320" cy="34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BFE8FD8-52F3-491B-9FC1-C2CCD5A3CBCF}"/>
              </a:ext>
            </a:extLst>
          </p:cNvPr>
          <p:cNvSpPr/>
          <p:nvPr/>
        </p:nvSpPr>
        <p:spPr>
          <a:xfrm>
            <a:off x="681299" y="5626158"/>
            <a:ext cx="3712424" cy="9111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HK" altLang="zh-TW" b="1">
              <a:solidFill>
                <a:schemeClr val="bg1"/>
              </a:solidFill>
            </a:endParaRPr>
          </a:p>
          <a:p>
            <a:r>
              <a:rPr lang="zh-TW" altLang="en-US" b="1">
                <a:solidFill>
                  <a:schemeClr val="bg1"/>
                </a:solidFill>
              </a:rPr>
              <a:t>北宋沈括</a:t>
            </a:r>
            <a:r>
              <a:rPr lang="en-US" altLang="zh-TW" b="1">
                <a:solidFill>
                  <a:schemeClr val="bg1"/>
                </a:solidFill>
              </a:rPr>
              <a:t>《</a:t>
            </a:r>
            <a:r>
              <a:rPr lang="zh-TW" altLang="en-US" b="1">
                <a:solidFill>
                  <a:schemeClr val="bg1"/>
                </a:solidFill>
              </a:rPr>
              <a:t>夢溪筆談</a:t>
            </a:r>
            <a:r>
              <a:rPr lang="en-US" altLang="zh-TW" b="1">
                <a:solidFill>
                  <a:schemeClr val="bg1"/>
                </a:solidFill>
              </a:rPr>
              <a:t>》</a:t>
            </a:r>
            <a:endParaRPr lang="en-HK" altLang="zh-TW" b="1">
              <a:solidFill>
                <a:schemeClr val="bg1"/>
              </a:solidFill>
            </a:endParaRPr>
          </a:p>
          <a:p>
            <a:r>
              <a:rPr lang="zh-TW" altLang="en-US" b="1">
                <a:solidFill>
                  <a:schemeClr val="bg1"/>
                </a:solidFill>
              </a:rPr>
              <a:t>天文、數學、物理、地理、醫藥和樂律等各範疇</a:t>
            </a:r>
          </a:p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EC8A3D-F565-4715-B530-F3ECAB54B709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DC3289B-1038-4B2C-B09A-A015D467C195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9D21D290-C5D2-44C2-B70F-90ADF41E488E}"/>
              </a:ext>
            </a:extLst>
          </p:cNvPr>
          <p:cNvSpPr/>
          <p:nvPr/>
        </p:nvSpPr>
        <p:spPr>
          <a:xfrm>
            <a:off x="201181" y="1329813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科技</a:t>
            </a:r>
          </a:p>
        </p:txBody>
      </p:sp>
      <p:pic>
        <p:nvPicPr>
          <p:cNvPr id="2050" name="Picture 2" descr="0515ph024">
            <a:extLst>
              <a:ext uri="{FF2B5EF4-FFF2-40B4-BE49-F238E27FC236}">
                <a16:creationId xmlns:a16="http://schemas.microsoft.com/office/drawing/2014/main" id="{1E91AFB1-D3AD-494F-AD77-0EFD5E9E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8417" y="3117647"/>
            <a:ext cx="4561031" cy="341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12">
            <a:extLst>
              <a:ext uri="{FF2B5EF4-FFF2-40B4-BE49-F238E27FC236}">
                <a16:creationId xmlns:a16="http://schemas.microsoft.com/office/drawing/2014/main" id="{77C58DE3-7332-4E99-BDC9-43DD093812D5}"/>
              </a:ext>
            </a:extLst>
          </p:cNvPr>
          <p:cNvSpPr txBox="1"/>
          <p:nvPr/>
        </p:nvSpPr>
        <p:spPr>
          <a:xfrm>
            <a:off x="4393723" y="6408417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: 圓角 11">
            <a:extLst>
              <a:ext uri="{FF2B5EF4-FFF2-40B4-BE49-F238E27FC236}">
                <a16:creationId xmlns:a16="http://schemas.microsoft.com/office/drawing/2014/main" id="{BF273125-B195-4EED-B75F-5C7797BEDA75}"/>
              </a:ext>
            </a:extLst>
          </p:cNvPr>
          <p:cNvSpPr/>
          <p:nvPr/>
        </p:nvSpPr>
        <p:spPr>
          <a:xfrm>
            <a:off x="7254712" y="2209708"/>
            <a:ext cx="3318709" cy="10772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明 宋應星</a:t>
            </a:r>
            <a:r>
              <a:rPr lang="en-US" altLang="zh-TW" sz="2400" b="1">
                <a:solidFill>
                  <a:schemeClr val="bg1"/>
                </a:solidFill>
              </a:rPr>
              <a:t>《</a:t>
            </a:r>
            <a:r>
              <a:rPr lang="zh-TW" altLang="en-US" sz="2400" b="1">
                <a:solidFill>
                  <a:schemeClr val="bg1"/>
                </a:solidFill>
              </a:rPr>
              <a:t>天工開物</a:t>
            </a:r>
            <a:r>
              <a:rPr lang="en-US" altLang="zh-TW" sz="2400" b="1">
                <a:solidFill>
                  <a:schemeClr val="bg1"/>
                </a:solidFill>
              </a:rPr>
              <a:t>》</a:t>
            </a:r>
          </a:p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綜合科技全書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3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801ph017">
            <a:extLst>
              <a:ext uri="{FF2B5EF4-FFF2-40B4-BE49-F238E27FC236}">
                <a16:creationId xmlns:a16="http://schemas.microsoft.com/office/drawing/2014/main" id="{41868A87-E78A-4C6A-B0F1-0FC5FEA1E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4965" y="2608362"/>
            <a:ext cx="3445075" cy="35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BFC3C3C-AFB7-447C-8163-A579A1943AC1}"/>
              </a:ext>
            </a:extLst>
          </p:cNvPr>
          <p:cNvSpPr/>
          <p:nvPr/>
        </p:nvSpPr>
        <p:spPr>
          <a:xfrm>
            <a:off x="7954393" y="5934986"/>
            <a:ext cx="4128119" cy="520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</a:rPr>
              <a:t>渾儀</a:t>
            </a:r>
            <a:r>
              <a:rPr lang="en-HK" altLang="zh-TW" sz="2000" b="1">
                <a:solidFill>
                  <a:schemeClr val="bg1"/>
                </a:solidFill>
              </a:rPr>
              <a:t>(</a:t>
            </a:r>
            <a:r>
              <a:rPr lang="zh-TW" altLang="en-US" sz="2000" b="1">
                <a:solidFill>
                  <a:schemeClr val="bg1"/>
                </a:solidFill>
              </a:rPr>
              <a:t>古代用來測量天體位置的儀器</a:t>
            </a:r>
            <a:r>
              <a:rPr lang="en-HK" altLang="zh-TW" sz="2000" b="1">
                <a:solidFill>
                  <a:schemeClr val="bg1"/>
                </a:solidFill>
              </a:rPr>
              <a:t>)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C5DA03C-1ADB-493C-AA2D-0FEB727CEAC7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ED6DC5-1CAD-4FE5-A83E-B4A8C8E64AFF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pic>
        <p:nvPicPr>
          <p:cNvPr id="3074" name="Picture 2" descr="0804ph016">
            <a:extLst>
              <a:ext uri="{FF2B5EF4-FFF2-40B4-BE49-F238E27FC236}">
                <a16:creationId xmlns:a16="http://schemas.microsoft.com/office/drawing/2014/main" id="{F4D40AE7-91CE-4221-92B2-1EB1739E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61" y="2765165"/>
            <a:ext cx="3522171" cy="35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0814ph013">
            <a:extLst>
              <a:ext uri="{FF2B5EF4-FFF2-40B4-BE49-F238E27FC236}">
                <a16:creationId xmlns:a16="http://schemas.microsoft.com/office/drawing/2014/main" id="{ADA69C49-BB81-44F9-B6B8-C7D6469E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239" y="1621576"/>
            <a:ext cx="3011732" cy="42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6DCF2D6-2FBA-4638-B155-99C718D7CD22}"/>
              </a:ext>
            </a:extLst>
          </p:cNvPr>
          <p:cNvSpPr/>
          <p:nvPr/>
        </p:nvSpPr>
        <p:spPr>
          <a:xfrm>
            <a:off x="540762" y="6199531"/>
            <a:ext cx="4031239" cy="52011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司南</a:t>
            </a:r>
            <a:r>
              <a:rPr lang="en-HK" altLang="zh-TW" sz="2400" b="1">
                <a:solidFill>
                  <a:schemeClr val="bg1"/>
                </a:solidFill>
              </a:rPr>
              <a:t>(</a:t>
            </a:r>
            <a:r>
              <a:rPr lang="zh-TW" altLang="en-US" sz="2400" b="1">
                <a:solidFill>
                  <a:schemeClr val="bg1"/>
                </a:solidFill>
              </a:rPr>
              <a:t>戰國時期指南針</a:t>
            </a:r>
            <a:r>
              <a:rPr lang="en-HK" altLang="zh-TW" sz="2400" b="1">
                <a:solidFill>
                  <a:schemeClr val="bg1"/>
                </a:solidFill>
              </a:rPr>
              <a:t>)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3A903EE-FC87-41E2-ADC7-0E09CF070190}"/>
              </a:ext>
            </a:extLst>
          </p:cNvPr>
          <p:cNvSpPr/>
          <p:nvPr/>
        </p:nvSpPr>
        <p:spPr>
          <a:xfrm>
            <a:off x="5744779" y="5674927"/>
            <a:ext cx="928341" cy="5201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火藥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橢圓 14">
            <a:extLst>
              <a:ext uri="{FF2B5EF4-FFF2-40B4-BE49-F238E27FC236}">
                <a16:creationId xmlns:a16="http://schemas.microsoft.com/office/drawing/2014/main" id="{CF032DF6-957B-4B3B-A91F-D83A0C860AEF}"/>
              </a:ext>
            </a:extLst>
          </p:cNvPr>
          <p:cNvSpPr/>
          <p:nvPr/>
        </p:nvSpPr>
        <p:spPr>
          <a:xfrm>
            <a:off x="201181" y="1329813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科技</a:t>
            </a:r>
          </a:p>
        </p:txBody>
      </p:sp>
      <p:sp>
        <p:nvSpPr>
          <p:cNvPr id="15" name="文字方塊 12">
            <a:extLst>
              <a:ext uri="{FF2B5EF4-FFF2-40B4-BE49-F238E27FC236}">
                <a16:creationId xmlns:a16="http://schemas.microsoft.com/office/drawing/2014/main" id="{252CFF72-F63F-400E-903A-06A3E5C6CE73}"/>
              </a:ext>
            </a:extLst>
          </p:cNvPr>
          <p:cNvSpPr txBox="1"/>
          <p:nvPr/>
        </p:nvSpPr>
        <p:spPr>
          <a:xfrm>
            <a:off x="4987157" y="6395743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577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30037ph015">
            <a:extLst>
              <a:ext uri="{FF2B5EF4-FFF2-40B4-BE49-F238E27FC236}">
                <a16:creationId xmlns:a16="http://schemas.microsoft.com/office/drawing/2014/main" id="{EE2C63B7-A80B-4F76-85E0-1CFC0E96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87" y="2536515"/>
            <a:ext cx="5502220" cy="36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EF20554E-CD64-44D1-BF73-038701AA13B8}"/>
              </a:ext>
            </a:extLst>
          </p:cNvPr>
          <p:cNvSpPr/>
          <p:nvPr/>
        </p:nvSpPr>
        <p:spPr>
          <a:xfrm>
            <a:off x="269794" y="6166583"/>
            <a:ext cx="6592647" cy="5201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戰國時期秦國蜀郡太守李冰父子所建的都江堰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C5DA03C-1ADB-493C-AA2D-0FEB727CEAC7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ED6DC5-1CAD-4FE5-A83E-B4A8C8E64AFF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sp>
        <p:nvSpPr>
          <p:cNvPr id="9" name="橢圓 14">
            <a:extLst>
              <a:ext uri="{FF2B5EF4-FFF2-40B4-BE49-F238E27FC236}">
                <a16:creationId xmlns:a16="http://schemas.microsoft.com/office/drawing/2014/main" id="{BC2598B2-C534-4140-872B-1906F8416C24}"/>
              </a:ext>
            </a:extLst>
          </p:cNvPr>
          <p:cNvSpPr/>
          <p:nvPr/>
        </p:nvSpPr>
        <p:spPr>
          <a:xfrm>
            <a:off x="201181" y="1329813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科技</a:t>
            </a:r>
          </a:p>
        </p:txBody>
      </p:sp>
      <p:sp>
        <p:nvSpPr>
          <p:cNvPr id="10" name="文字方塊 12">
            <a:extLst>
              <a:ext uri="{FF2B5EF4-FFF2-40B4-BE49-F238E27FC236}">
                <a16:creationId xmlns:a16="http://schemas.microsoft.com/office/drawing/2014/main" id="{6AB7921C-76E8-401A-A617-AA87DBD05EB0}"/>
              </a:ext>
            </a:extLst>
          </p:cNvPr>
          <p:cNvSpPr txBox="1"/>
          <p:nvPr/>
        </p:nvSpPr>
        <p:spPr>
          <a:xfrm>
            <a:off x="8954973" y="6365558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2" descr="0802ph027">
            <a:extLst>
              <a:ext uri="{FF2B5EF4-FFF2-40B4-BE49-F238E27FC236}">
                <a16:creationId xmlns:a16="http://schemas.microsoft.com/office/drawing/2014/main" id="{2796DE1B-865C-4A72-BB42-417FABEAB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0895" y="1850530"/>
            <a:ext cx="5478715" cy="36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: 圓角 15">
            <a:extLst>
              <a:ext uri="{FF2B5EF4-FFF2-40B4-BE49-F238E27FC236}">
                <a16:creationId xmlns:a16="http://schemas.microsoft.com/office/drawing/2014/main" id="{68A6FD99-FEB0-4604-9AA5-CBDA70650F83}"/>
              </a:ext>
            </a:extLst>
          </p:cNvPr>
          <p:cNvSpPr/>
          <p:nvPr/>
        </p:nvSpPr>
        <p:spPr>
          <a:xfrm>
            <a:off x="10469933" y="5256325"/>
            <a:ext cx="1542577" cy="52011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鄭和寶船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8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1C5DA03C-1ADB-493C-AA2D-0FEB727CEAC7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ED6DC5-1CAD-4FE5-A83E-B4A8C8E64AFF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sp>
        <p:nvSpPr>
          <p:cNvPr id="9" name="橢圓 14">
            <a:extLst>
              <a:ext uri="{FF2B5EF4-FFF2-40B4-BE49-F238E27FC236}">
                <a16:creationId xmlns:a16="http://schemas.microsoft.com/office/drawing/2014/main" id="{BC2598B2-C534-4140-872B-1906F8416C24}"/>
              </a:ext>
            </a:extLst>
          </p:cNvPr>
          <p:cNvSpPr/>
          <p:nvPr/>
        </p:nvSpPr>
        <p:spPr>
          <a:xfrm>
            <a:off x="201181" y="1329813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科技</a:t>
            </a:r>
          </a:p>
        </p:txBody>
      </p:sp>
      <p:sp>
        <p:nvSpPr>
          <p:cNvPr id="12" name="矩形: 圓角 15">
            <a:extLst>
              <a:ext uri="{FF2B5EF4-FFF2-40B4-BE49-F238E27FC236}">
                <a16:creationId xmlns:a16="http://schemas.microsoft.com/office/drawing/2014/main" id="{68A6FD99-FEB0-4604-9AA5-CBDA70650F83}"/>
              </a:ext>
            </a:extLst>
          </p:cNvPr>
          <p:cNvSpPr/>
          <p:nvPr/>
        </p:nvSpPr>
        <p:spPr>
          <a:xfrm>
            <a:off x="319353" y="5279700"/>
            <a:ext cx="1828800" cy="83894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鄭和下西洋路線圖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文字方塊 12">
            <a:extLst>
              <a:ext uri="{FF2B5EF4-FFF2-40B4-BE49-F238E27FC236}">
                <a16:creationId xmlns:a16="http://schemas.microsoft.com/office/drawing/2014/main" id="{88D7BF0B-04C9-23DC-89D4-F8C0D0AAAA0C}"/>
              </a:ext>
            </a:extLst>
          </p:cNvPr>
          <p:cNvSpPr txBox="1"/>
          <p:nvPr/>
        </p:nvSpPr>
        <p:spPr>
          <a:xfrm>
            <a:off x="246492" y="6171343"/>
            <a:ext cx="1901661" cy="6301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</a:t>
            </a:r>
            <a:endParaRPr lang="en-US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28C9934-3F6F-7053-AF2E-2982D914B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36" y="1276693"/>
            <a:ext cx="9714264" cy="5581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226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1102ph008">
            <a:extLst>
              <a:ext uri="{FF2B5EF4-FFF2-40B4-BE49-F238E27FC236}">
                <a16:creationId xmlns:a16="http://schemas.microsoft.com/office/drawing/2014/main" id="{F546DFED-B99B-4672-B113-43233CFB9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8110" y="1842145"/>
            <a:ext cx="4042241" cy="39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0703ph014">
            <a:extLst>
              <a:ext uri="{FF2B5EF4-FFF2-40B4-BE49-F238E27FC236}">
                <a16:creationId xmlns:a16="http://schemas.microsoft.com/office/drawing/2014/main" id="{0E8D6ABF-4A46-4E51-B966-02C126D3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4014" y="2502620"/>
            <a:ext cx="2215031" cy="36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0703ph013">
            <a:extLst>
              <a:ext uri="{FF2B5EF4-FFF2-40B4-BE49-F238E27FC236}">
                <a16:creationId xmlns:a16="http://schemas.microsoft.com/office/drawing/2014/main" id="{97149DD9-A2AE-4E41-9D66-CF31B384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409" y="2041901"/>
            <a:ext cx="2335367" cy="35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84D0A77-B763-4511-B4C5-84EB70E25C5B}"/>
              </a:ext>
            </a:extLst>
          </p:cNvPr>
          <p:cNvSpPr/>
          <p:nvPr/>
        </p:nvSpPr>
        <p:spPr>
          <a:xfrm>
            <a:off x="7292761" y="5591089"/>
            <a:ext cx="2624579" cy="114380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1">
                <a:solidFill>
                  <a:schemeClr val="bg1"/>
                </a:solidFill>
              </a:rPr>
              <a:t>《</a:t>
            </a:r>
            <a:r>
              <a:rPr lang="zh-TW" altLang="en-US" sz="2000" b="1">
                <a:solidFill>
                  <a:schemeClr val="bg1"/>
                </a:solidFill>
              </a:rPr>
              <a:t>永樂大典</a:t>
            </a:r>
            <a:r>
              <a:rPr lang="en-US" altLang="zh-TW" sz="2000" b="1">
                <a:solidFill>
                  <a:schemeClr val="bg1"/>
                </a:solidFill>
              </a:rPr>
              <a:t>》</a:t>
            </a:r>
          </a:p>
          <a:p>
            <a:r>
              <a:rPr lang="zh-TW" altLang="en-US" sz="2000" b="1">
                <a:solidFill>
                  <a:schemeClr val="bg1"/>
                </a:solidFill>
              </a:rPr>
              <a:t>中國第一部百科全書</a:t>
            </a:r>
          </a:p>
          <a:p>
            <a:r>
              <a:rPr lang="en-US" altLang="zh-TW" sz="2000" b="1">
                <a:solidFill>
                  <a:schemeClr val="bg1"/>
                </a:solidFill>
              </a:rPr>
              <a:t>22877</a:t>
            </a:r>
            <a:r>
              <a:rPr lang="zh-TW" altLang="en-US" sz="2000" b="1">
                <a:solidFill>
                  <a:schemeClr val="bg1"/>
                </a:solidFill>
              </a:rPr>
              <a:t>卷、約</a:t>
            </a:r>
            <a:r>
              <a:rPr lang="en-US" altLang="zh-TW" sz="2000" b="1">
                <a:solidFill>
                  <a:schemeClr val="bg1"/>
                </a:solidFill>
              </a:rPr>
              <a:t>3.7</a:t>
            </a:r>
            <a:r>
              <a:rPr lang="zh-TW" altLang="en-US" sz="2000" b="1">
                <a:solidFill>
                  <a:schemeClr val="bg1"/>
                </a:solidFill>
              </a:rPr>
              <a:t>億字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E6E59C8-3F13-4C96-9546-EB4D5C64D83B}"/>
              </a:ext>
            </a:extLst>
          </p:cNvPr>
          <p:cNvSpPr/>
          <p:nvPr/>
        </p:nvSpPr>
        <p:spPr>
          <a:xfrm>
            <a:off x="9974014" y="722395"/>
            <a:ext cx="2028903" cy="191512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b="1">
                <a:solidFill>
                  <a:schemeClr val="bg1"/>
                </a:solidFill>
              </a:rPr>
              <a:t>《</a:t>
            </a:r>
            <a:r>
              <a:rPr lang="zh-TW" altLang="en-US" sz="2000" b="1">
                <a:solidFill>
                  <a:schemeClr val="bg1"/>
                </a:solidFill>
              </a:rPr>
              <a:t>四庫全書</a:t>
            </a:r>
            <a:r>
              <a:rPr lang="en-US" altLang="zh-TW" sz="2000" b="1">
                <a:solidFill>
                  <a:schemeClr val="bg1"/>
                </a:solidFill>
              </a:rPr>
              <a:t>》</a:t>
            </a:r>
          </a:p>
          <a:p>
            <a:r>
              <a:rPr lang="zh-TW" altLang="en-US" sz="2000" b="1">
                <a:solidFill>
                  <a:schemeClr val="bg1"/>
                </a:solidFill>
              </a:rPr>
              <a:t>中國規模最大的叢書</a:t>
            </a:r>
          </a:p>
          <a:p>
            <a:r>
              <a:rPr lang="zh-TW" altLang="en-US" sz="2000" b="1">
                <a:solidFill>
                  <a:schemeClr val="bg1"/>
                </a:solidFill>
              </a:rPr>
              <a:t>共</a:t>
            </a:r>
            <a:r>
              <a:rPr lang="en-US" altLang="zh-TW" sz="2000" b="1">
                <a:solidFill>
                  <a:schemeClr val="bg1"/>
                </a:solidFill>
              </a:rPr>
              <a:t>79,337</a:t>
            </a:r>
            <a:r>
              <a:rPr lang="zh-TW" altLang="en-US" sz="2000" b="1">
                <a:solidFill>
                  <a:schemeClr val="bg1"/>
                </a:solidFill>
              </a:rPr>
              <a:t>卷，</a:t>
            </a:r>
            <a:r>
              <a:rPr lang="en-US" altLang="zh-TW" sz="2000" b="1">
                <a:solidFill>
                  <a:schemeClr val="bg1"/>
                </a:solidFill>
              </a:rPr>
              <a:t>36,304</a:t>
            </a:r>
            <a:r>
              <a:rPr lang="zh-TW" altLang="en-US" sz="2000" b="1">
                <a:solidFill>
                  <a:schemeClr val="bg1"/>
                </a:solidFill>
              </a:rPr>
              <a:t>冊，約</a:t>
            </a:r>
            <a:r>
              <a:rPr lang="en-US" altLang="zh-TW" sz="2000" b="1">
                <a:solidFill>
                  <a:schemeClr val="bg1"/>
                </a:solidFill>
              </a:rPr>
              <a:t>8</a:t>
            </a:r>
            <a:r>
              <a:rPr lang="zh-TW" altLang="en-US" sz="2000" b="1">
                <a:solidFill>
                  <a:schemeClr val="bg1"/>
                </a:solidFill>
              </a:rPr>
              <a:t>億字。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5121908-8E06-439C-A647-DC62C8528F0F}"/>
              </a:ext>
            </a:extLst>
          </p:cNvPr>
          <p:cNvSpPr/>
          <p:nvPr/>
        </p:nvSpPr>
        <p:spPr>
          <a:xfrm>
            <a:off x="4649157" y="5615489"/>
            <a:ext cx="1032771" cy="520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科舉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0BAFE5F6-07FD-4F1D-B407-4AE5E62E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" y="3107245"/>
            <a:ext cx="3085449" cy="20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8FC53A0-76C6-443A-A6EB-B6D5F11A1C06}"/>
              </a:ext>
            </a:extLst>
          </p:cNvPr>
          <p:cNvSpPr/>
          <p:nvPr/>
        </p:nvSpPr>
        <p:spPr>
          <a:xfrm>
            <a:off x="208539" y="5078515"/>
            <a:ext cx="2576608" cy="7270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</a:rPr>
              <a:t>北宋畢昇發明世界上最早的活字印刷技術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B633C22-0FE6-4553-99DD-2E8FF74E548C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B3BDC1C-A5A9-4FC5-BD3F-A655E79F52DE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sp>
        <p:nvSpPr>
          <p:cNvPr id="13" name="橢圓 14">
            <a:extLst>
              <a:ext uri="{FF2B5EF4-FFF2-40B4-BE49-F238E27FC236}">
                <a16:creationId xmlns:a16="http://schemas.microsoft.com/office/drawing/2014/main" id="{96102CA3-84B6-4B8E-945C-E99E16CC5CED}"/>
              </a:ext>
            </a:extLst>
          </p:cNvPr>
          <p:cNvSpPr/>
          <p:nvPr/>
        </p:nvSpPr>
        <p:spPr>
          <a:xfrm>
            <a:off x="201181" y="1329813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文明</a:t>
            </a:r>
          </a:p>
        </p:txBody>
      </p:sp>
      <p:sp>
        <p:nvSpPr>
          <p:cNvPr id="18" name="文字方塊 12">
            <a:extLst>
              <a:ext uri="{FF2B5EF4-FFF2-40B4-BE49-F238E27FC236}">
                <a16:creationId xmlns:a16="http://schemas.microsoft.com/office/drawing/2014/main" id="{91E0B52D-F98A-4855-A133-51657075D452}"/>
              </a:ext>
            </a:extLst>
          </p:cNvPr>
          <p:cNvSpPr txBox="1"/>
          <p:nvPr/>
        </p:nvSpPr>
        <p:spPr>
          <a:xfrm>
            <a:off x="3858541" y="6318885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868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ainsite_psd_jiawu02_2019_v2-06">
            <a:extLst>
              <a:ext uri="{FF2B5EF4-FFF2-40B4-BE49-F238E27FC236}">
                <a16:creationId xmlns:a16="http://schemas.microsoft.com/office/drawing/2014/main" id="{B8FAAFA1-DD55-48B5-85B3-08854F199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232" y="242955"/>
            <a:ext cx="5448768" cy="27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6A57780-08D7-4579-98C2-A623D5BCE088}"/>
              </a:ext>
            </a:extLst>
          </p:cNvPr>
          <p:cNvSpPr txBox="1"/>
          <p:nvPr/>
        </p:nvSpPr>
        <p:spPr>
          <a:xfrm>
            <a:off x="1" y="1"/>
            <a:ext cx="483430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近代的挫敗</a:t>
            </a:r>
          </a:p>
        </p:txBody>
      </p:sp>
      <p:pic>
        <p:nvPicPr>
          <p:cNvPr id="14338" name="Picture 2" descr="mainsite_psd_yapian05_2019-07">
            <a:extLst>
              <a:ext uri="{FF2B5EF4-FFF2-40B4-BE49-F238E27FC236}">
                <a16:creationId xmlns:a16="http://schemas.microsoft.com/office/drawing/2014/main" id="{A3D2255E-4255-4562-978F-E7ECC6F6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1007"/>
            <a:ext cx="3328864" cy="24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40E8D2F5-2DEA-492F-90E2-F0383552ABAD}"/>
              </a:ext>
            </a:extLst>
          </p:cNvPr>
          <p:cNvSpPr/>
          <p:nvPr/>
        </p:nvSpPr>
        <p:spPr>
          <a:xfrm>
            <a:off x="236457" y="4135910"/>
            <a:ext cx="1532563" cy="520119"/>
          </a:xfrm>
          <a:prstGeom prst="roundRect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鴉片戰爭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F23DAC0-0708-4BCD-8E55-E45863A3C861}"/>
              </a:ext>
            </a:extLst>
          </p:cNvPr>
          <p:cNvSpPr/>
          <p:nvPr/>
        </p:nvSpPr>
        <p:spPr>
          <a:xfrm>
            <a:off x="7219256" y="2804323"/>
            <a:ext cx="1532563" cy="52011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甲午戰爭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4342" name="Picture 6" descr="mainsite_psd_baguo04_2">
            <a:extLst>
              <a:ext uri="{FF2B5EF4-FFF2-40B4-BE49-F238E27FC236}">
                <a16:creationId xmlns:a16="http://schemas.microsoft.com/office/drawing/2014/main" id="{998C48C9-69C9-40A9-8BBF-8354F6E3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580" y="4022615"/>
            <a:ext cx="4756072" cy="239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182E90C-943D-4ED6-90F6-CC3A820CF702}"/>
              </a:ext>
            </a:extLst>
          </p:cNvPr>
          <p:cNvSpPr/>
          <p:nvPr/>
        </p:nvSpPr>
        <p:spPr>
          <a:xfrm>
            <a:off x="10516913" y="6160409"/>
            <a:ext cx="1532563" cy="520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八國聯軍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F3EFD531-3215-430F-ABA8-0156A20C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229" y="2636048"/>
            <a:ext cx="2988595" cy="42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CA5D632-EAF2-4A25-A388-CDEAFFB9D396}"/>
              </a:ext>
            </a:extLst>
          </p:cNvPr>
          <p:cNvSpPr/>
          <p:nvPr/>
        </p:nvSpPr>
        <p:spPr>
          <a:xfrm>
            <a:off x="2157189" y="6070350"/>
            <a:ext cx="1532563" cy="5201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列強瓜分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文字方塊 12">
            <a:extLst>
              <a:ext uri="{FF2B5EF4-FFF2-40B4-BE49-F238E27FC236}">
                <a16:creationId xmlns:a16="http://schemas.microsoft.com/office/drawing/2014/main" id="{71DA2F82-B0ED-4004-BD48-D7C641BAC3FB}"/>
              </a:ext>
            </a:extLst>
          </p:cNvPr>
          <p:cNvSpPr txBox="1"/>
          <p:nvPr/>
        </p:nvSpPr>
        <p:spPr>
          <a:xfrm>
            <a:off x="2" y="6160408"/>
            <a:ext cx="1830159" cy="6368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</a:t>
            </a:r>
            <a:endParaRPr lang="en-US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6149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24390" y="276862"/>
            <a:ext cx="1129187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1840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月，英國議會以中國禁煙為借口通過發動侵華戰爭的決議案，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月發動鴉片戰爭。鴉片戰爭以清政府的失敗而告終。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1842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月，清政府被迫簽訂中國近代史上第一個不平等條約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中英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南京條約</a:t>
            </a:r>
            <a:r>
              <a:rPr lang="en-US" altLang="zh-CN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4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。該條約嚴重侵害了中國的主權和領土完整，中國人民從此走上反抗列強侵略、探索救國方略的道路。</a:t>
            </a:r>
            <a:endParaRPr lang="en-US" altLang="zh-CN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24390" y="1846521"/>
            <a:ext cx="10837884" cy="4434377"/>
            <a:chOff x="1005654" y="1321166"/>
            <a:chExt cx="10837884" cy="443437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55" y="1321166"/>
              <a:ext cx="10837883" cy="4065045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005654" y="5386212"/>
              <a:ext cx="10837883" cy="369332"/>
            </a:xfrm>
            <a:prstGeom prst="rect">
              <a:avLst/>
            </a:prstGeom>
            <a:solidFill>
              <a:srgbClr val="373B3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i="1">
                  <a:solidFill>
                    <a:schemeClr val="bg1"/>
                  </a:solidFill>
                  <a:latin typeface="+mn-ea"/>
                </a:rPr>
                <a:t>圖為</a:t>
              </a:r>
              <a:r>
                <a:rPr lang="en-US" altLang="zh-CN" b="1" i="1">
                  <a:solidFill>
                    <a:schemeClr val="bg1"/>
                  </a:solidFill>
                  <a:latin typeface="+mn-ea"/>
                </a:rPr>
                <a:t>《</a:t>
              </a:r>
              <a:r>
                <a:rPr lang="zh-CN" altLang="en-US" b="1" i="1">
                  <a:solidFill>
                    <a:schemeClr val="bg1"/>
                  </a:solidFill>
                  <a:latin typeface="+mn-ea"/>
                </a:rPr>
                <a:t>南京條約</a:t>
              </a:r>
              <a:r>
                <a:rPr lang="en-US" altLang="zh-CN" b="1" i="1">
                  <a:solidFill>
                    <a:schemeClr val="bg1"/>
                  </a:solidFill>
                  <a:latin typeface="+mn-ea"/>
                </a:rPr>
                <a:t>》</a:t>
              </a:r>
              <a:r>
                <a:rPr lang="zh-CN" altLang="en-US" b="1" i="1">
                  <a:solidFill>
                    <a:schemeClr val="bg1"/>
                  </a:solidFill>
                  <a:latin typeface="+mn-ea"/>
                </a:rPr>
                <a:t>簽訂場景的舊照</a:t>
              </a:r>
              <a:endParaRPr lang="en-US" b="1" i="1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8" name="文字方塊 12">
            <a:extLst>
              <a:ext uri="{FF2B5EF4-FFF2-40B4-BE49-F238E27FC236}">
                <a16:creationId xmlns:a16="http://schemas.microsoft.com/office/drawing/2014/main" id="{8C9E5D3B-822E-4A79-B984-2E27E9778183}"/>
              </a:ext>
            </a:extLst>
          </p:cNvPr>
          <p:cNvSpPr txBox="1"/>
          <p:nvPr/>
        </p:nvSpPr>
        <p:spPr>
          <a:xfrm>
            <a:off x="324390" y="6280898"/>
            <a:ext cx="307167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790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7977" y="497337"/>
            <a:ext cx="5936225" cy="662185"/>
          </a:xfrm>
        </p:spPr>
        <p:txBody>
          <a:bodyPr>
            <a:normAutofit/>
          </a:bodyPr>
          <a:lstStyle/>
          <a:p>
            <a:r>
              <a:rPr lang="zh-TW" altLang="en-US" sz="4000" b="1">
                <a:solidFill>
                  <a:srgbClr val="173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西方列強侵華主要戰爭表</a:t>
            </a:r>
            <a:endParaRPr lang="en-US" sz="4000" b="1">
              <a:solidFill>
                <a:srgbClr val="17375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713696"/>
              </p:ext>
            </p:extLst>
          </p:nvPr>
        </p:nvGraphicFramePr>
        <p:xfrm>
          <a:off x="997975" y="1159520"/>
          <a:ext cx="9907092" cy="4937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72108">
                  <a:extLst>
                    <a:ext uri="{9D8B030D-6E8A-4147-A177-3AD203B41FA5}">
                      <a16:colId xmlns:a16="http://schemas.microsoft.com/office/drawing/2014/main" val="3567222324"/>
                    </a:ext>
                  </a:extLst>
                </a:gridCol>
                <a:gridCol w="3766605">
                  <a:extLst>
                    <a:ext uri="{9D8B030D-6E8A-4147-A177-3AD203B41FA5}">
                      <a16:colId xmlns:a16="http://schemas.microsoft.com/office/drawing/2014/main" val="2942322621"/>
                    </a:ext>
                  </a:extLst>
                </a:gridCol>
                <a:gridCol w="3268379">
                  <a:extLst>
                    <a:ext uri="{9D8B030D-6E8A-4147-A177-3AD203B41FA5}">
                      <a16:colId xmlns:a16="http://schemas.microsoft.com/office/drawing/2014/main" val="51611329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主要侵華戰爭</a:t>
                      </a:r>
                      <a:endParaRPr lang="en-US" sz="24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200000"/>
                        </a:lnSpc>
                      </a:pPr>
                      <a:r>
                        <a:rPr lang="zh-TW" altLang="en-US" sz="2400" kern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戰爭起止時間</a:t>
                      </a:r>
                      <a:endParaRPr lang="en-US" sz="2400" b="1" kern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200000"/>
                        </a:lnSpc>
                      </a:pPr>
                      <a:r>
                        <a:rPr lang="zh-TW" altLang="en-US" sz="2400" kern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發動戰爭的國家</a:t>
                      </a:r>
                      <a:endParaRPr lang="en-US" sz="2400" b="1" kern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6799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鴉片戰爭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1840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-1842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23296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第二次鴉片戰爭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1856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-1860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    法國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1332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中法戰爭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1883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-1885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法國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7118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中日甲午戰爭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1894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-1895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80618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八國聯軍侵華戰爭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1900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-1901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zh-TW" alt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英美俄日法德意</a:t>
                      </a:r>
                      <a:endParaRPr lang="en-US" sz="24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27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849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3361" y="200457"/>
            <a:ext cx="3116924" cy="69243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000" b="1">
                <a:solidFill>
                  <a:srgbClr val="173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主要賠款簡表</a:t>
            </a:r>
            <a:endParaRPr lang="en-US" sz="4000" b="1">
              <a:solidFill>
                <a:srgbClr val="17375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851112"/>
              </p:ext>
            </p:extLst>
          </p:nvPr>
        </p:nvGraphicFramePr>
        <p:xfrm>
          <a:off x="383362" y="981386"/>
          <a:ext cx="11484175" cy="54049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60023">
                  <a:extLst>
                    <a:ext uri="{9D8B030D-6E8A-4147-A177-3AD203B41FA5}">
                      <a16:colId xmlns:a16="http://schemas.microsoft.com/office/drawing/2014/main" val="4169531207"/>
                    </a:ext>
                  </a:extLst>
                </a:gridCol>
                <a:gridCol w="2212259">
                  <a:extLst>
                    <a:ext uri="{9D8B030D-6E8A-4147-A177-3AD203B41FA5}">
                      <a16:colId xmlns:a16="http://schemas.microsoft.com/office/drawing/2014/main" val="3498835772"/>
                    </a:ext>
                  </a:extLst>
                </a:gridCol>
                <a:gridCol w="3710832">
                  <a:extLst>
                    <a:ext uri="{9D8B030D-6E8A-4147-A177-3AD203B41FA5}">
                      <a16:colId xmlns:a16="http://schemas.microsoft.com/office/drawing/2014/main" val="413518049"/>
                    </a:ext>
                  </a:extLst>
                </a:gridCol>
                <a:gridCol w="3801061">
                  <a:extLst>
                    <a:ext uri="{9D8B030D-6E8A-4147-A177-3AD203B41FA5}">
                      <a16:colId xmlns:a16="http://schemas.microsoft.com/office/drawing/2014/main" val="234417443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TW" altLang="en-US" sz="2000" kern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簽約時間</a:t>
                      </a:r>
                      <a:endParaRPr lang="en-US" sz="2000" b="1" kern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TW" altLang="en-US" sz="2000" kern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締約國</a:t>
                      </a:r>
                      <a:endParaRPr lang="en-US" sz="2000" b="1" kern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TW" altLang="en-US" sz="2000" kern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條約名稱</a:t>
                      </a:r>
                      <a:endParaRPr lang="en-US" sz="2000" b="1" kern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zh-TW" altLang="en-US" sz="2000" kern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賠款數額</a:t>
                      </a:r>
                      <a:endParaRPr lang="en-US" sz="2000" b="1" kern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26687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1842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南京條約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萬銀元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48762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1858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賠償美商民損失專約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萬兩白銀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80851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北京條約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萬兩白銀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73151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1860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北京條約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萬兩白銀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94305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1881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俄國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改訂條約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伊犁條約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萬盧布（約折白銀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萬兩）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501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1895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馬關條約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億兩白銀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7998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1895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遼南京條約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3000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萬兩白銀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83259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1901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 美 俄 日 法 德</a:t>
                      </a:r>
                      <a:endParaRPr lang="en-US" altLang="zh-TW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 奧 荷 比 西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辛丑條約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4.5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億兩白銀，分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年還清，本息合計白銀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9.8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億兩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2913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1905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德國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膠（州）高（密）</a:t>
                      </a:r>
                      <a:endParaRPr lang="en-US" altLang="zh-TW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撤兵善後條款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萬銀元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377491"/>
                  </a:ext>
                </a:extLst>
              </a:tr>
              <a:tr h="832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1906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續訂藏印條約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拉薩條約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endParaRPr lang="en-US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萬盧比銀，後減為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萬盧比銀，（折白銀</a:t>
                      </a:r>
                      <a:r>
                        <a:rPr lang="en-US" altLang="zh-TW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120</a:t>
                      </a:r>
                      <a:r>
                        <a:rPr lang="zh-TW" altLang="en-US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餘萬兩）</a:t>
                      </a:r>
                      <a:endParaRPr lang="en-US" altLang="zh-TW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8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77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477304"/>
              </p:ext>
            </p:extLst>
          </p:nvPr>
        </p:nvGraphicFramePr>
        <p:xfrm>
          <a:off x="244020" y="688258"/>
          <a:ext cx="5104729" cy="5998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199">
                  <a:extLst>
                    <a:ext uri="{9D8B030D-6E8A-4147-A177-3AD203B41FA5}">
                      <a16:colId xmlns:a16="http://schemas.microsoft.com/office/drawing/2014/main" val="4169531207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3498835772"/>
                    </a:ext>
                  </a:extLst>
                </a:gridCol>
                <a:gridCol w="2841523">
                  <a:extLst>
                    <a:ext uri="{9D8B030D-6E8A-4147-A177-3AD203B41FA5}">
                      <a16:colId xmlns:a16="http://schemas.microsoft.com/office/drawing/2014/main" val="413518049"/>
                    </a:ext>
                  </a:extLst>
                </a:gridCol>
              </a:tblGrid>
              <a:tr h="328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締約國</a:t>
                      </a:r>
                      <a:endParaRPr lang="en-US" sz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簽約時間</a:t>
                      </a:r>
                      <a:endParaRPr lang="en-US" sz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條約名稱</a:t>
                      </a:r>
                      <a:endParaRPr lang="en-US" sz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266878"/>
                  </a:ext>
                </a:extLst>
              </a:tr>
              <a:tr h="300675">
                <a:tc row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  <a:endParaRPr lang="en-US" sz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1842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南京條約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487628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虎門條約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808514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上海租地章程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731518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1858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天津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94305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1860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北京條約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50107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1876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煙臺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79980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藏印條款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83259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展拓香港界址專條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2913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訂租威海衛專條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377491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1902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續議通商行船條約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96932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續訂藏印條約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拉薩條約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8445"/>
                  </a:ext>
                </a:extLst>
              </a:tr>
              <a:tr h="27432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美國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9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1844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望廈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1753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1858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天津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8594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通商行船續訂條約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347335"/>
                  </a:ext>
                </a:extLst>
              </a:tr>
              <a:tr h="274320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法國</a:t>
                      </a:r>
                      <a:endParaRPr lang="zh-TW" alt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9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1844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黃埔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913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1858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天津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92009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>
                        <a:solidFill>
                          <a:schemeClr val="bg1"/>
                        </a:solidFill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1860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北京條約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31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1885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中法新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49292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續議商務專條附章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80329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廣州灣租借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738923"/>
                  </a:ext>
                </a:extLst>
              </a:tr>
            </a:tbl>
          </a:graphicData>
        </a:graphic>
      </p:graphicFrame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232850"/>
              </p:ext>
            </p:extLst>
          </p:nvPr>
        </p:nvGraphicFramePr>
        <p:xfrm>
          <a:off x="5718277" y="44428"/>
          <a:ext cx="5864124" cy="6769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627">
                  <a:extLst>
                    <a:ext uri="{9D8B030D-6E8A-4147-A177-3AD203B41FA5}">
                      <a16:colId xmlns:a16="http://schemas.microsoft.com/office/drawing/2014/main" val="4169531207"/>
                    </a:ext>
                  </a:extLst>
                </a:gridCol>
                <a:gridCol w="1710813">
                  <a:extLst>
                    <a:ext uri="{9D8B030D-6E8A-4147-A177-3AD203B41FA5}">
                      <a16:colId xmlns:a16="http://schemas.microsoft.com/office/drawing/2014/main" val="3498835772"/>
                    </a:ext>
                  </a:extLst>
                </a:gridCol>
                <a:gridCol w="2890684">
                  <a:extLst>
                    <a:ext uri="{9D8B030D-6E8A-4147-A177-3AD203B41FA5}">
                      <a16:colId xmlns:a16="http://schemas.microsoft.com/office/drawing/2014/main" val="413518049"/>
                    </a:ext>
                  </a:extLst>
                </a:gridCol>
              </a:tblGrid>
              <a:tr h="3280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締約國</a:t>
                      </a:r>
                      <a:endParaRPr lang="en-US" sz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簽約時間</a:t>
                      </a:r>
                      <a:endParaRPr lang="en-US" sz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1200">
                          <a:solidFill>
                            <a:srgbClr val="FFC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條約名稱</a:t>
                      </a:r>
                      <a:endParaRPr lang="en-US" sz="1200">
                        <a:solidFill>
                          <a:srgbClr val="FFC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266878"/>
                  </a:ext>
                </a:extLst>
              </a:tr>
              <a:tr h="300675">
                <a:tc row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俄</a:t>
                      </a:r>
                      <a:r>
                        <a:rPr lang="zh-TW" alt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</a:t>
                      </a:r>
                      <a:endParaRPr lang="en-US" sz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1851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伊犁塔爾巴哈台通商章程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487628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1858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璦琿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80851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1858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天津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731518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1860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北京條約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94305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1862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陸路通商章程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50107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1864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勘分西北界約記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7998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1881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改訂條約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（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伊犁條約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  <a:endParaRPr lang="en-US" altLang="zh-CN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與</a:t>
                      </a: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改訂陸路通商章程</a:t>
                      </a: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83259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中俄密約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2913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合辦東省鐵路公司合同章程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377491"/>
                  </a:ext>
                </a:extLst>
              </a:tr>
              <a:tr h="300675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旅大租地條約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96932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續訂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旅大租地條約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978445"/>
                  </a:ext>
                </a:extLst>
              </a:tr>
              <a:tr h="27432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德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9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1861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通商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1753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1898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膠澳租界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28594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山東華德礦物公司章程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347335"/>
                  </a:ext>
                </a:extLst>
              </a:tr>
              <a:tr h="274320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日本</a:t>
                      </a:r>
                      <a:endParaRPr lang="zh-TW" alt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9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1874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北京專條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913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馬關條約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92009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>
                        <a:solidFill>
                          <a:schemeClr val="bg1"/>
                        </a:solidFill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1896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通商行船條約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31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1903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通商行船續約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90077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1905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會議東三省事宜正約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394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TW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圖們江中韓界務條款</a:t>
                      </a:r>
                      <a:r>
                        <a:rPr lang="en-US" altLang="zh-TW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和</a:t>
                      </a:r>
                      <a:endParaRPr lang="en-US" altLang="zh-CN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東三省交涉五案條款</a:t>
                      </a: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0813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英美俄日法德意奧荷比西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1901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《</a:t>
                      </a:r>
                      <a:r>
                        <a:rPr lang="zh-CN" altLang="en-US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辛丑條約</a:t>
                      </a:r>
                      <a:r>
                        <a:rPr lang="en-US" altLang="zh-CN" sz="1200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》</a:t>
                      </a:r>
                      <a:endParaRPr lang="en-US" sz="1200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583464"/>
                  </a:ext>
                </a:extLst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244020" y="40638"/>
            <a:ext cx="4858923" cy="6181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b="1">
                <a:solidFill>
                  <a:srgbClr val="1737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主要不平等條約簡表</a:t>
            </a:r>
            <a:endParaRPr lang="en-US" sz="3600" b="1">
              <a:solidFill>
                <a:srgbClr val="17375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568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B14965-3070-9491-C9EC-E7BD80DD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77" y="1883339"/>
            <a:ext cx="5886539" cy="43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A6E24-EC21-3E16-6B19-348EFEC3A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4" y="1883339"/>
            <a:ext cx="5873157" cy="43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3EE1C7E-49AB-4584-9A7E-90CBF70EDA68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D06895-2936-4343-A1A9-5EE4007F3B2D}"/>
              </a:ext>
            </a:extLst>
          </p:cNvPr>
          <p:cNvSpPr txBox="1"/>
          <p:nvPr/>
        </p:nvSpPr>
        <p:spPr>
          <a:xfrm>
            <a:off x="4377491" y="6365558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DC5C9D3-1C2C-4CC2-8A38-1449FACAB3FA}"/>
              </a:ext>
            </a:extLst>
          </p:cNvPr>
          <p:cNvSpPr txBox="1"/>
          <p:nvPr/>
        </p:nvSpPr>
        <p:spPr>
          <a:xfrm>
            <a:off x="7773797" y="156667"/>
            <a:ext cx="4490907" cy="5480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亞洲人口最多</a:t>
            </a:r>
            <a:endParaRPr lang="en-HK" altLang="zh-TW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經濟最發達</a:t>
            </a:r>
            <a:endParaRPr lang="en-HK" altLang="zh-TW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版圖最大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DA5B3A0-6054-49A9-A6C0-D72A97A1B7CF}"/>
              </a:ext>
            </a:extLst>
          </p:cNvPr>
          <p:cNvSpPr/>
          <p:nvPr/>
        </p:nvSpPr>
        <p:spPr>
          <a:xfrm>
            <a:off x="286039" y="1425373"/>
            <a:ext cx="886043" cy="7828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西漢版圖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AA5E625-8881-44E1-ACE7-40C2DC8FABE2}"/>
              </a:ext>
            </a:extLst>
          </p:cNvPr>
          <p:cNvSpPr/>
          <p:nvPr/>
        </p:nvSpPr>
        <p:spPr>
          <a:xfrm>
            <a:off x="6393373" y="1425373"/>
            <a:ext cx="886043" cy="7828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唐朝</a:t>
            </a:r>
            <a:endParaRPr lang="en-US" sz="2400" b="1">
              <a:solidFill>
                <a:schemeClr val="bg1"/>
              </a:solidFill>
            </a:endParaRPr>
          </a:p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版圖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7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nsite_psd_guafen06_map_v6-01">
            <a:extLst>
              <a:ext uri="{FF2B5EF4-FFF2-40B4-BE49-F238E27FC236}">
                <a16:creationId xmlns:a16="http://schemas.microsoft.com/office/drawing/2014/main" id="{0B805C01-DB51-3AC9-5F47-1C826C2C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1" y="0"/>
            <a:ext cx="930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2">
            <a:extLst>
              <a:ext uri="{FF2B5EF4-FFF2-40B4-BE49-F238E27FC236}">
                <a16:creationId xmlns:a16="http://schemas.microsoft.com/office/drawing/2014/main" id="{53F81555-E213-C6E3-2138-CD40710AE294}"/>
              </a:ext>
            </a:extLst>
          </p:cNvPr>
          <p:cNvSpPr txBox="1"/>
          <p:nvPr/>
        </p:nvSpPr>
        <p:spPr>
          <a:xfrm>
            <a:off x="163317" y="6439967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311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56246D4-678F-4D02-8159-8E44CB474A5B}"/>
              </a:ext>
            </a:extLst>
          </p:cNvPr>
          <p:cNvSpPr txBox="1"/>
          <p:nvPr/>
        </p:nvSpPr>
        <p:spPr>
          <a:xfrm>
            <a:off x="0" y="1"/>
            <a:ext cx="12192000" cy="22279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6000">
                <a:solidFill>
                  <a:schemeClr val="accent2">
                    <a:lumMod val="75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歷次維新、革命的目的是</a:t>
            </a:r>
            <a:endParaRPr lang="en-US" altLang="zh-TW" sz="6000">
              <a:solidFill>
                <a:schemeClr val="accent2">
                  <a:lumMod val="75000"/>
                </a:schemeClr>
              </a:solidFill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實現中國的復興</a:t>
            </a:r>
          </a:p>
        </p:txBody>
      </p:sp>
      <p:pic>
        <p:nvPicPr>
          <p:cNvPr id="13316" name="Picture 4" descr="mainsite_psd_xinhai03_10">
            <a:extLst>
              <a:ext uri="{FF2B5EF4-FFF2-40B4-BE49-F238E27FC236}">
                <a16:creationId xmlns:a16="http://schemas.microsoft.com/office/drawing/2014/main" id="{B1FDCEAA-A937-42EE-98CA-836213A5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778" y="2777147"/>
            <a:ext cx="5437693" cy="28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BFDE604B-5A37-4A2A-877B-7CEF9CF7CD10}"/>
              </a:ext>
            </a:extLst>
          </p:cNvPr>
          <p:cNvSpPr/>
          <p:nvPr/>
        </p:nvSpPr>
        <p:spPr>
          <a:xfrm>
            <a:off x="4810228" y="5257927"/>
            <a:ext cx="2934029" cy="105546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戊戌維新</a:t>
            </a:r>
            <a:endParaRPr lang="en-HK" altLang="zh-TW" sz="2400" b="1">
              <a:solidFill>
                <a:schemeClr val="bg1"/>
              </a:solidFill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</a:rPr>
              <a:t>短暫政治改革運動代表：康有為、梁啟超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3318" name="Picture 6" descr="0121ph003">
            <a:extLst>
              <a:ext uri="{FF2B5EF4-FFF2-40B4-BE49-F238E27FC236}">
                <a16:creationId xmlns:a16="http://schemas.microsoft.com/office/drawing/2014/main" id="{9BE578B5-6EC3-4199-9A5D-DBAAE7426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55141"/>
            <a:ext cx="3812710" cy="29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167F365D-FC44-4E29-BFEA-7E81728BC13C}"/>
              </a:ext>
            </a:extLst>
          </p:cNvPr>
          <p:cNvSpPr/>
          <p:nvPr/>
        </p:nvSpPr>
        <p:spPr>
          <a:xfrm>
            <a:off x="2" y="5469124"/>
            <a:ext cx="3870727" cy="102933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洋務運動</a:t>
            </a:r>
            <a:endParaRPr lang="en-HK" altLang="zh-TW" sz="2400" b="1">
              <a:solidFill>
                <a:schemeClr val="bg1"/>
              </a:solidFill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</a:rPr>
              <a:t>中學為體、西學為用</a:t>
            </a:r>
            <a:endParaRPr lang="en-HK" altLang="zh-TW" b="1">
              <a:solidFill>
                <a:schemeClr val="bg1"/>
              </a:solidFill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</a:rPr>
              <a:t>代表：曾國藩，李鴻章，左宗棠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3320" name="Picture 8" descr="mainsite_psd_xinhai06_8">
            <a:extLst>
              <a:ext uri="{FF2B5EF4-FFF2-40B4-BE49-F238E27FC236}">
                <a16:creationId xmlns:a16="http://schemas.microsoft.com/office/drawing/2014/main" id="{EA0F065B-02B7-49E6-A451-F6EECB8DE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3952" y="3178885"/>
            <a:ext cx="3884293" cy="23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2625E8A-9931-455F-8FFC-7E5BBA18B1D7}"/>
              </a:ext>
            </a:extLst>
          </p:cNvPr>
          <p:cNvSpPr/>
          <p:nvPr/>
        </p:nvSpPr>
        <p:spPr>
          <a:xfrm>
            <a:off x="9618557" y="5355517"/>
            <a:ext cx="1532563" cy="5201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辛亥革命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文字方塊 12">
            <a:extLst>
              <a:ext uri="{FF2B5EF4-FFF2-40B4-BE49-F238E27FC236}">
                <a16:creationId xmlns:a16="http://schemas.microsoft.com/office/drawing/2014/main" id="{1F2F6713-F237-4629-8FBC-29ADE0887EB1}"/>
              </a:ext>
            </a:extLst>
          </p:cNvPr>
          <p:cNvSpPr txBox="1"/>
          <p:nvPr/>
        </p:nvSpPr>
        <p:spPr>
          <a:xfrm>
            <a:off x="9046361" y="6421699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4210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3">
            <a:extLst>
              <a:ext uri="{FF2B5EF4-FFF2-40B4-BE49-F238E27FC236}">
                <a16:creationId xmlns:a16="http://schemas.microsoft.com/office/drawing/2014/main" id="{5C208552-740B-4374-8380-3CB32CDEAE34}"/>
              </a:ext>
            </a:extLst>
          </p:cNvPr>
          <p:cNvSpPr txBox="1"/>
          <p:nvPr/>
        </p:nvSpPr>
        <p:spPr>
          <a:xfrm>
            <a:off x="0" y="1"/>
            <a:ext cx="12192000" cy="22279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6000">
                <a:solidFill>
                  <a:schemeClr val="accent2">
                    <a:lumMod val="75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歷次維新、革命的目的是</a:t>
            </a:r>
            <a:endParaRPr lang="en-US" altLang="zh-TW" sz="6000">
              <a:solidFill>
                <a:schemeClr val="accent2">
                  <a:lumMod val="75000"/>
                </a:schemeClr>
              </a:solidFill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實現中國的復興</a:t>
            </a:r>
          </a:p>
        </p:txBody>
      </p:sp>
      <p:pic>
        <p:nvPicPr>
          <p:cNvPr id="1026" name="Picture 2" descr="mainsite_psd_neizhansan02_6">
            <a:extLst>
              <a:ext uri="{FF2B5EF4-FFF2-40B4-BE49-F238E27FC236}">
                <a16:creationId xmlns:a16="http://schemas.microsoft.com/office/drawing/2014/main" id="{94912727-A700-42D1-A7D3-FA10AED2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901" y="2447072"/>
            <a:ext cx="7284099" cy="43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45CFA5C-EF12-4FFB-81CD-BEEF9C4DC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0285">
            <a:off x="219892" y="3073346"/>
            <a:ext cx="4016811" cy="2576949"/>
          </a:xfrm>
          <a:prstGeom prst="rect">
            <a:avLst/>
          </a:prstGeom>
        </p:spPr>
      </p:pic>
      <p:sp>
        <p:nvSpPr>
          <p:cNvPr id="5" name="矩形: 圓角 5">
            <a:extLst>
              <a:ext uri="{FF2B5EF4-FFF2-40B4-BE49-F238E27FC236}">
                <a16:creationId xmlns:a16="http://schemas.microsoft.com/office/drawing/2014/main" id="{A426F76E-B3CB-46A3-B2B3-E7C05E29868C}"/>
              </a:ext>
            </a:extLst>
          </p:cNvPr>
          <p:cNvSpPr/>
          <p:nvPr/>
        </p:nvSpPr>
        <p:spPr>
          <a:xfrm>
            <a:off x="347009" y="5405467"/>
            <a:ext cx="1691241" cy="52011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國共內戰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矩形: 圓角 10">
            <a:extLst>
              <a:ext uri="{FF2B5EF4-FFF2-40B4-BE49-F238E27FC236}">
                <a16:creationId xmlns:a16="http://schemas.microsoft.com/office/drawing/2014/main" id="{6C277C04-6531-464C-A7BB-928B1B8FCA76}"/>
              </a:ext>
            </a:extLst>
          </p:cNvPr>
          <p:cNvSpPr/>
          <p:nvPr/>
        </p:nvSpPr>
        <p:spPr>
          <a:xfrm>
            <a:off x="8406882" y="6230642"/>
            <a:ext cx="3667655" cy="5201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中華人民共和國開國大典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7" name="文字方塊 12">
            <a:extLst>
              <a:ext uri="{FF2B5EF4-FFF2-40B4-BE49-F238E27FC236}">
                <a16:creationId xmlns:a16="http://schemas.microsoft.com/office/drawing/2014/main" id="{F2430FEF-A3A5-483A-A239-DAE992982998}"/>
              </a:ext>
            </a:extLst>
          </p:cNvPr>
          <p:cNvSpPr txBox="1"/>
          <p:nvPr/>
        </p:nvSpPr>
        <p:spPr>
          <a:xfrm>
            <a:off x="1280808" y="6445089"/>
            <a:ext cx="2972233" cy="3056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7052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11">
            <a:extLst>
              <a:ext uri="{FF2B5EF4-FFF2-40B4-BE49-F238E27FC236}">
                <a16:creationId xmlns:a16="http://schemas.microsoft.com/office/drawing/2014/main" id="{FE82D656-76DA-45A3-83BF-6E5CB42D2A75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A6174CE-9FA6-4EFB-A788-241BE8706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" y="1200330"/>
            <a:ext cx="9290935" cy="5143196"/>
          </a:xfrm>
          <a:prstGeom prst="rect">
            <a:avLst/>
          </a:prstGeom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341DF675-7C28-6330-6014-02A456ED7623}"/>
              </a:ext>
            </a:extLst>
          </p:cNvPr>
          <p:cNvSpPr/>
          <p:nvPr/>
        </p:nvSpPr>
        <p:spPr>
          <a:xfrm>
            <a:off x="1623121" y="6343526"/>
            <a:ext cx="6390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Ray </a:t>
            </a:r>
            <a:r>
              <a:rPr lang="en-US" err="1"/>
              <a:t>Dalio</a:t>
            </a:r>
            <a:r>
              <a:rPr lang="en-US" altLang="zh-TW"/>
              <a:t>(2020)</a:t>
            </a:r>
            <a:r>
              <a:rPr lang="en-US"/>
              <a:t> Chapter 6: The Big Cycle of China and Its Currency</a:t>
            </a:r>
          </a:p>
        </p:txBody>
      </p:sp>
      <p:sp>
        <p:nvSpPr>
          <p:cNvPr id="16" name="文字方塊 12">
            <a:extLst>
              <a:ext uri="{FF2B5EF4-FFF2-40B4-BE49-F238E27FC236}">
                <a16:creationId xmlns:a16="http://schemas.microsoft.com/office/drawing/2014/main" id="{223A3B40-16F5-19B6-718C-6A2D697CF553}"/>
              </a:ext>
            </a:extLst>
          </p:cNvPr>
          <p:cNvSpPr txBox="1"/>
          <p:nvPr/>
        </p:nvSpPr>
        <p:spPr>
          <a:xfrm>
            <a:off x="8780207" y="6222517"/>
            <a:ext cx="3234813" cy="6354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Ray </a:t>
            </a:r>
            <a:r>
              <a:rPr lang="en-US" altLang="zh-TW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Dalio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</a:p>
          <a:p>
            <a:r>
              <a:rPr lang="en-US" altLang="zh-TW" i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The Changing World Order</a:t>
            </a:r>
            <a:endParaRPr lang="en-US" i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2706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2ph1">
            <a:extLst>
              <a:ext uri="{FF2B5EF4-FFF2-40B4-BE49-F238E27FC236}">
                <a16:creationId xmlns:a16="http://schemas.microsoft.com/office/drawing/2014/main" id="{9C7F0B44-CF46-4BEB-A862-40E4C028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9733" y="2409639"/>
            <a:ext cx="5243555" cy="35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8F44EC25-ABD4-4FF6-BB05-1910199F4BCD}"/>
              </a:ext>
            </a:extLst>
          </p:cNvPr>
          <p:cNvSpPr/>
          <p:nvPr/>
        </p:nvSpPr>
        <p:spPr>
          <a:xfrm>
            <a:off x="8247277" y="5809882"/>
            <a:ext cx="949791" cy="520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上海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703F26-8883-4F1A-986B-47A72EFAC5A7}"/>
              </a:ext>
            </a:extLst>
          </p:cNvPr>
          <p:cNvSpPr txBox="1"/>
          <p:nvPr/>
        </p:nvSpPr>
        <p:spPr>
          <a:xfrm>
            <a:off x="9433874" y="5975226"/>
            <a:ext cx="225260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圖片來源：視覺中國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32" name="Picture 8" descr="ls_diagram_shuzikanshenzhou_guojiawaihuichubei_zhongguoguoneishengchanzongzhi-02">
            <a:extLst>
              <a:ext uri="{FF2B5EF4-FFF2-40B4-BE49-F238E27FC236}">
                <a16:creationId xmlns:a16="http://schemas.microsoft.com/office/drawing/2014/main" id="{D34DE309-A319-4EE3-A96E-B11EFCC3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01" y="1814232"/>
            <a:ext cx="6246307" cy="4160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ACE341D-1E6E-4FC0-A2D2-C95D889C17C7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ADD4BE1-62C5-425B-8C52-FDB215EC5E4A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經濟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E92746-FA3F-4E8F-AF3B-8EB3E52EE868}"/>
              </a:ext>
            </a:extLst>
          </p:cNvPr>
          <p:cNvSpPr/>
          <p:nvPr/>
        </p:nvSpPr>
        <p:spPr>
          <a:xfrm>
            <a:off x="5112190" y="1589504"/>
            <a:ext cx="3135087" cy="10263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2021</a:t>
            </a:r>
            <a:r>
              <a:rPr lang="zh-TW" alt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年：</a:t>
            </a:r>
            <a:r>
              <a:rPr lang="en-US" altLang="zh-HK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1,143,670</a:t>
            </a:r>
            <a:r>
              <a:rPr lang="zh-HK" alt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億元</a:t>
            </a:r>
            <a:endParaRPr lang="zh-HK" alt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12">
            <a:extLst>
              <a:ext uri="{FF2B5EF4-FFF2-40B4-BE49-F238E27FC236}">
                <a16:creationId xmlns:a16="http://schemas.microsoft.com/office/drawing/2014/main" id="{5FA30DE6-4203-4598-B3F3-8DC2DA6F140F}"/>
              </a:ext>
            </a:extLst>
          </p:cNvPr>
          <p:cNvSpPr txBox="1"/>
          <p:nvPr/>
        </p:nvSpPr>
        <p:spPr>
          <a:xfrm>
            <a:off x="75815" y="6005280"/>
            <a:ext cx="307167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7356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1DE750F1-2B21-43B5-959C-02E2D89E533C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71DD196-8836-4011-BB7B-3B80AF34CE40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經濟</a:t>
            </a:r>
          </a:p>
        </p:txBody>
      </p:sp>
      <p:pic>
        <p:nvPicPr>
          <p:cNvPr id="1030" name="Picture 6" descr="ls_diagram_shuzikanshenzhou_guojiawaihuichubei_guojiawaihuichubei-">
            <a:extLst>
              <a:ext uri="{FF2B5EF4-FFF2-40B4-BE49-F238E27FC236}">
                <a16:creationId xmlns:a16="http://schemas.microsoft.com/office/drawing/2014/main" id="{18A4F021-7C21-429E-B7C7-7502DEF1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51" y="2231471"/>
            <a:ext cx="5486397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s_diagram_shuzikanshenzhou_guojiawaihuichubei_zhongguoguoneishengchanzongzhi-03">
            <a:extLst>
              <a:ext uri="{FF2B5EF4-FFF2-40B4-BE49-F238E27FC236}">
                <a16:creationId xmlns:a16="http://schemas.microsoft.com/office/drawing/2014/main" id="{A80DAF57-311C-4D62-8A4C-6D2B4E95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256" y="2231471"/>
            <a:ext cx="5479627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23FB21-B2D3-4478-BC20-7BED601C7186}"/>
              </a:ext>
            </a:extLst>
          </p:cNvPr>
          <p:cNvSpPr/>
          <p:nvPr/>
        </p:nvSpPr>
        <p:spPr>
          <a:xfrm>
            <a:off x="4528458" y="1524189"/>
            <a:ext cx="3135087" cy="10263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2021</a:t>
            </a:r>
            <a:r>
              <a:rPr lang="zh-TW" alt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年：</a:t>
            </a:r>
            <a:r>
              <a:rPr lang="en-US" altLang="zh-HK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32,502</a:t>
            </a:r>
            <a:r>
              <a:rPr lang="zh-HK" alt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億元</a:t>
            </a:r>
            <a:endParaRPr lang="zh-HK" alt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789BC591-24B5-413E-8096-DFB3DCB090BA}"/>
              </a:ext>
            </a:extLst>
          </p:cNvPr>
          <p:cNvSpPr txBox="1"/>
          <p:nvPr/>
        </p:nvSpPr>
        <p:spPr>
          <a:xfrm>
            <a:off x="395411" y="5889071"/>
            <a:ext cx="307167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7712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huzikanshenzhou_shijie500qiangzhizhongguoqiye_edited_v2_shijie500qiangzhizhongguoqiyeshumu">
            <a:extLst>
              <a:ext uri="{FF2B5EF4-FFF2-40B4-BE49-F238E27FC236}">
                <a16:creationId xmlns:a16="http://schemas.microsoft.com/office/drawing/2014/main" id="{1AFC05F6-AB66-4037-9456-61B810D1B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5830" y="2573876"/>
            <a:ext cx="5399199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cg11384538469">
            <a:extLst>
              <a:ext uri="{FF2B5EF4-FFF2-40B4-BE49-F238E27FC236}">
                <a16:creationId xmlns:a16="http://schemas.microsoft.com/office/drawing/2014/main" id="{B896FBA6-65BD-4376-ADA8-14C339B8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59" y="1712460"/>
            <a:ext cx="3065632" cy="20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D2CAA0-7AFE-4110-B985-9A9FA3F3CBB7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9D57E0C-0FA5-4D5F-80A5-195EA903677C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經濟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D9333B8-41C7-44CC-A4DC-3509E605BAEE}"/>
              </a:ext>
            </a:extLst>
          </p:cNvPr>
          <p:cNvSpPr txBox="1"/>
          <p:nvPr/>
        </p:nvSpPr>
        <p:spPr>
          <a:xfrm>
            <a:off x="471167" y="3757161"/>
            <a:ext cx="225260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圖片來源：視覺中國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CDCFDD-F48E-4337-94E8-BBC839A93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278" y="8878"/>
            <a:ext cx="3297234" cy="68149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187725-151A-428A-B7AE-CB6A810A5D13}"/>
              </a:ext>
            </a:extLst>
          </p:cNvPr>
          <p:cNvSpPr/>
          <p:nvPr/>
        </p:nvSpPr>
        <p:spPr>
          <a:xfrm>
            <a:off x="5891108" y="1708441"/>
            <a:ext cx="2740089" cy="102636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2021</a:t>
            </a:r>
            <a:r>
              <a:rPr lang="zh-TW" alt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年：</a:t>
            </a:r>
            <a:endParaRPr lang="en-US" altLang="zh-TW" sz="2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zh-HK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143</a:t>
            </a:r>
            <a:r>
              <a:rPr lang="zh-TW" alt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家企業</a:t>
            </a:r>
            <a:endParaRPr lang="zh-HK" alt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DDE797F3-B160-4FD5-AC44-3DBB9EAD0566}"/>
              </a:ext>
            </a:extLst>
          </p:cNvPr>
          <p:cNvSpPr txBox="1"/>
          <p:nvPr/>
        </p:nvSpPr>
        <p:spPr>
          <a:xfrm>
            <a:off x="6116685" y="6445591"/>
            <a:ext cx="283378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財富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雜誌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2">
            <a:extLst>
              <a:ext uri="{FF2B5EF4-FFF2-40B4-BE49-F238E27FC236}">
                <a16:creationId xmlns:a16="http://schemas.microsoft.com/office/drawing/2014/main" id="{FE467806-5459-4D14-9E52-5070640EEBF4}"/>
              </a:ext>
            </a:extLst>
          </p:cNvPr>
          <p:cNvSpPr txBox="1"/>
          <p:nvPr/>
        </p:nvSpPr>
        <p:spPr>
          <a:xfrm>
            <a:off x="3145830" y="6231476"/>
            <a:ext cx="307167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1194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工業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C22568-4087-3541-5796-B91DFF9AABC2}"/>
              </a:ext>
            </a:extLst>
          </p:cNvPr>
          <p:cNvGrpSpPr/>
          <p:nvPr/>
        </p:nvGrpSpPr>
        <p:grpSpPr>
          <a:xfrm>
            <a:off x="100994" y="1796438"/>
            <a:ext cx="6237340" cy="4466491"/>
            <a:chOff x="52880" y="1684268"/>
            <a:chExt cx="6237340" cy="446649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C1039EB-63CE-F94B-A7C1-D19B626FD455}"/>
                </a:ext>
              </a:extLst>
            </p:cNvPr>
            <p:cNvSpPr/>
            <p:nvPr/>
          </p:nvSpPr>
          <p:spPr>
            <a:xfrm>
              <a:off x="52880" y="1684268"/>
              <a:ext cx="6237340" cy="446649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3074" name="Picture 2" descr="Footprint Cliparts - Cliparts Zone">
              <a:extLst>
                <a:ext uri="{FF2B5EF4-FFF2-40B4-BE49-F238E27FC236}">
                  <a16:creationId xmlns:a16="http://schemas.microsoft.com/office/drawing/2014/main" id="{8CCAFE85-43FC-BEEB-4A4D-A04B11F336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41"/>
            <a:stretch/>
          </p:blipFill>
          <p:spPr bwMode="auto">
            <a:xfrm rot="5400000">
              <a:off x="5043879" y="3324598"/>
              <a:ext cx="468888" cy="891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3BBDE8-FF51-F60B-2742-4E6707F81614}"/>
                </a:ext>
              </a:extLst>
            </p:cNvPr>
            <p:cNvSpPr txBox="1"/>
            <p:nvPr/>
          </p:nvSpPr>
          <p:spPr>
            <a:xfrm>
              <a:off x="1311341" y="1811399"/>
              <a:ext cx="37204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HK" altLang="en-US" sz="3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《中國製造2025》</a:t>
              </a:r>
            </a:p>
          </p:txBody>
        </p:sp>
        <p:sp>
          <p:nvSpPr>
            <p:cNvPr id="4" name="Ribbon: Tilted Up 3">
              <a:extLst>
                <a:ext uri="{FF2B5EF4-FFF2-40B4-BE49-F238E27FC236}">
                  <a16:creationId xmlns:a16="http://schemas.microsoft.com/office/drawing/2014/main" id="{326E7D4B-0E0D-925A-6881-FDCA5398C60D}"/>
                </a:ext>
              </a:extLst>
            </p:cNvPr>
            <p:cNvSpPr/>
            <p:nvPr/>
          </p:nvSpPr>
          <p:spPr>
            <a:xfrm>
              <a:off x="1119017" y="2575387"/>
              <a:ext cx="4105067" cy="646331"/>
            </a:xfrm>
            <a:prstGeom prst="ribbon2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8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HK" altLang="en-US" sz="28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步走</a:t>
              </a:r>
            </a:p>
          </p:txBody>
        </p:sp>
        <p:pic>
          <p:nvPicPr>
            <p:cNvPr id="13" name="Picture 2" descr="Footprint Cliparts - Cliparts Zone">
              <a:extLst>
                <a:ext uri="{FF2B5EF4-FFF2-40B4-BE49-F238E27FC236}">
                  <a16:creationId xmlns:a16="http://schemas.microsoft.com/office/drawing/2014/main" id="{28304224-E505-5B18-A4CF-3FAD81958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41"/>
            <a:stretch/>
          </p:blipFill>
          <p:spPr bwMode="auto">
            <a:xfrm rot="5400000">
              <a:off x="2937107" y="3324599"/>
              <a:ext cx="468887" cy="891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Footprint Cliparts - Cliparts Zone">
              <a:extLst>
                <a:ext uri="{FF2B5EF4-FFF2-40B4-BE49-F238E27FC236}">
                  <a16:creationId xmlns:a16="http://schemas.microsoft.com/office/drawing/2014/main" id="{3728FFBA-6DE4-366E-8931-BC9EF0337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241"/>
            <a:stretch/>
          </p:blipFill>
          <p:spPr bwMode="auto">
            <a:xfrm rot="5400000">
              <a:off x="957329" y="3324598"/>
              <a:ext cx="468888" cy="891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82EFAF-5D2B-E624-DEDB-DBB0D6CA2D11}"/>
                </a:ext>
              </a:extLst>
            </p:cNvPr>
            <p:cNvSpPr txBox="1"/>
            <p:nvPr/>
          </p:nvSpPr>
          <p:spPr>
            <a:xfrm>
              <a:off x="217417" y="4122638"/>
              <a:ext cx="1884537" cy="132343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HK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第1步</a:t>
              </a:r>
              <a:endParaRPr lang="en-US" altLang="zh-HK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/>
              <a:r>
                <a:rPr lang="zh-HK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到2025年邁入「製造強國」行列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36C0AE-C2D9-6F0D-5CD3-3BE38DBF268C}"/>
                </a:ext>
              </a:extLst>
            </p:cNvPr>
            <p:cNvSpPr txBox="1"/>
            <p:nvPr/>
          </p:nvSpPr>
          <p:spPr>
            <a:xfrm>
              <a:off x="2225415" y="4122638"/>
              <a:ext cx="1884537" cy="132343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</a:t>
              </a:r>
              <a:endParaRPr lang="en-US" altLang="zh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/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</a:t>
              </a:r>
              <a:r>
                <a:rPr lang="en-US" altLang="zh-TW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2035</a:t>
              </a:r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年到達世界製造強國陣營中等水準</a:t>
              </a:r>
              <a:endParaRPr lang="zh-HK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B1C390-3CDE-252B-9223-ED8D32864E61}"/>
                </a:ext>
              </a:extLst>
            </p:cNvPr>
            <p:cNvSpPr txBox="1"/>
            <p:nvPr/>
          </p:nvSpPr>
          <p:spPr>
            <a:xfrm>
              <a:off x="4235159" y="4122638"/>
              <a:ext cx="1884537" cy="1323439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</a:t>
              </a:r>
              <a:endParaRPr lang="en-US" altLang="zh-TW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/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中共建政</a:t>
              </a:r>
              <a:r>
                <a:rPr lang="en-US" altLang="zh-TW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r>
                <a:rPr lang="zh-TW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年時進入世界製造強國前列</a:t>
              </a:r>
              <a:endParaRPr lang="zh-HK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9515849E-6AA5-1940-61B7-D735D1E55C45}"/>
              </a:ext>
            </a:extLst>
          </p:cNvPr>
          <p:cNvSpPr/>
          <p:nvPr/>
        </p:nvSpPr>
        <p:spPr>
          <a:xfrm>
            <a:off x="7244785" y="1259234"/>
            <a:ext cx="4437227" cy="888143"/>
          </a:xfrm>
          <a:prstGeom prst="leftRightArrow">
            <a:avLst>
              <a:gd name="adj1" fmla="val 100000"/>
              <a:gd name="adj2" fmla="val 4834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</a:rPr>
              <a:t>《</a:t>
            </a:r>
            <a:r>
              <a:rPr lang="zh-TW" altLang="en-US" sz="2400" b="1">
                <a:solidFill>
                  <a:schemeClr val="bg1"/>
                </a:solidFill>
              </a:rPr>
              <a:t>中國製造</a:t>
            </a:r>
            <a:r>
              <a:rPr lang="en-US" altLang="zh-TW" sz="2400" b="1">
                <a:solidFill>
                  <a:schemeClr val="bg1"/>
                </a:solidFill>
              </a:rPr>
              <a:t>2025》</a:t>
            </a:r>
            <a:r>
              <a:rPr lang="zh-TW" altLang="en-US" sz="2400" b="1">
                <a:solidFill>
                  <a:schemeClr val="bg1"/>
                </a:solidFill>
              </a:rPr>
              <a:t>明確了十大重點領域</a:t>
            </a:r>
            <a:endParaRPr lang="zh-HK" altLang="en-US" sz="2400" b="1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46F11D9-29ED-FDE3-2D39-F25015E507D2}"/>
              </a:ext>
            </a:extLst>
          </p:cNvPr>
          <p:cNvGrpSpPr/>
          <p:nvPr/>
        </p:nvGrpSpPr>
        <p:grpSpPr>
          <a:xfrm>
            <a:off x="6853829" y="2153563"/>
            <a:ext cx="4994043" cy="4672470"/>
            <a:chOff x="6532346" y="1732371"/>
            <a:chExt cx="4712082" cy="4408666"/>
          </a:xfrm>
        </p:grpSpPr>
        <p:graphicFrame>
          <p:nvGraphicFramePr>
            <p:cNvPr id="25" name="Chart 24">
              <a:extLst>
                <a:ext uri="{FF2B5EF4-FFF2-40B4-BE49-F238E27FC236}">
                  <a16:creationId xmlns:a16="http://schemas.microsoft.com/office/drawing/2014/main" id="{C0E3BBCA-7B0C-F1B1-1F50-50787736D3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99820758"/>
                </p:ext>
              </p:extLst>
            </p:nvPr>
          </p:nvGraphicFramePr>
          <p:xfrm>
            <a:off x="6532346" y="1732371"/>
            <a:ext cx="4712082" cy="4408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B8CDDC-08D6-638B-9F02-85945BFA0FFA}"/>
                </a:ext>
              </a:extLst>
            </p:cNvPr>
            <p:cNvSpPr txBox="1"/>
            <p:nvPr/>
          </p:nvSpPr>
          <p:spPr>
            <a:xfrm>
              <a:off x="8107090" y="2014322"/>
              <a:ext cx="1030678" cy="78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HK" altLang="en-US" sz="1600" b="1">
                  <a:solidFill>
                    <a:schemeClr val="bg1"/>
                  </a:solidFill>
                </a:rPr>
                <a:t>1 新一代信息技術產業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B0CEB1-F0E9-10CA-D6A9-E9AB8D75F50E}"/>
                </a:ext>
              </a:extLst>
            </p:cNvPr>
            <p:cNvSpPr txBox="1"/>
            <p:nvPr/>
          </p:nvSpPr>
          <p:spPr>
            <a:xfrm>
              <a:off x="9010487" y="1980807"/>
              <a:ext cx="1275941" cy="78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10 </a:t>
              </a:r>
              <a:r>
                <a:rPr lang="zh-TW" altLang="en-US" sz="1600" b="1">
                  <a:solidFill>
                    <a:schemeClr val="bg1"/>
                  </a:solidFill>
                </a:rPr>
                <a:t>生物醫藥及高性能醫療器械等</a:t>
              </a:r>
              <a:endParaRPr lang="zh-HK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FCB3BA-84B3-886D-26B4-27BF22AB1EF6}"/>
                </a:ext>
              </a:extLst>
            </p:cNvPr>
            <p:cNvSpPr txBox="1"/>
            <p:nvPr/>
          </p:nvSpPr>
          <p:spPr>
            <a:xfrm>
              <a:off x="7192623" y="2580177"/>
              <a:ext cx="1030677" cy="78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2 </a:t>
              </a:r>
              <a:r>
                <a:rPr lang="zh-TW" altLang="en-US" sz="1600" b="1">
                  <a:solidFill>
                    <a:schemeClr val="bg1"/>
                  </a:solidFill>
                </a:rPr>
                <a:t>高檔數控機床和機械人</a:t>
              </a:r>
              <a:endParaRPr lang="zh-HK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2F410E-21AE-E557-E705-2C04033081F2}"/>
                </a:ext>
              </a:extLst>
            </p:cNvPr>
            <p:cNvSpPr txBox="1"/>
            <p:nvPr/>
          </p:nvSpPr>
          <p:spPr>
            <a:xfrm>
              <a:off x="9906087" y="2882111"/>
              <a:ext cx="1011647" cy="31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1600" b="1">
                  <a:solidFill>
                    <a:schemeClr val="bg1"/>
                  </a:solidFill>
                </a:rPr>
                <a:t>9 </a:t>
              </a:r>
              <a:r>
                <a:rPr lang="zh-HK" altLang="en-US" sz="1600" b="1">
                  <a:solidFill>
                    <a:schemeClr val="bg1"/>
                  </a:solidFill>
                </a:rPr>
                <a:t>新材料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8C4A55-FB8E-A730-5AC4-F516C821A1AD}"/>
                </a:ext>
              </a:extLst>
            </p:cNvPr>
            <p:cNvSpPr txBox="1"/>
            <p:nvPr/>
          </p:nvSpPr>
          <p:spPr>
            <a:xfrm>
              <a:off x="7148231" y="4501005"/>
              <a:ext cx="1275940" cy="78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4 </a:t>
              </a:r>
              <a:r>
                <a:rPr lang="zh-TW" altLang="en-US" sz="1600" b="1">
                  <a:solidFill>
                    <a:schemeClr val="bg1"/>
                  </a:solidFill>
                </a:rPr>
                <a:t>海洋工程裝備及高技術船舶</a:t>
              </a:r>
              <a:endParaRPr lang="zh-HK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EAE1AA-54D5-CA90-AF6F-39BDDAEF0ED8}"/>
                </a:ext>
              </a:extLst>
            </p:cNvPr>
            <p:cNvSpPr txBox="1"/>
            <p:nvPr/>
          </p:nvSpPr>
          <p:spPr>
            <a:xfrm>
              <a:off x="8095937" y="5064144"/>
              <a:ext cx="1027079" cy="78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5 </a:t>
              </a:r>
              <a:r>
                <a:rPr lang="zh-TW" altLang="en-US" sz="1600" b="1">
                  <a:solidFill>
                    <a:schemeClr val="bg1"/>
                  </a:solidFill>
                </a:rPr>
                <a:t>先進軌道交通裝備</a:t>
              </a:r>
              <a:endParaRPr lang="zh-HK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357453-AC24-AFEF-9221-2083FE23104E}"/>
                </a:ext>
              </a:extLst>
            </p:cNvPr>
            <p:cNvSpPr txBox="1"/>
            <p:nvPr/>
          </p:nvSpPr>
          <p:spPr>
            <a:xfrm>
              <a:off x="6901228" y="3721519"/>
              <a:ext cx="1194710" cy="551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3 </a:t>
              </a:r>
              <a:r>
                <a:rPr lang="zh-TW" altLang="en-US" sz="1600" b="1">
                  <a:solidFill>
                    <a:schemeClr val="bg1"/>
                  </a:solidFill>
                </a:rPr>
                <a:t>航空航天裝備</a:t>
              </a:r>
              <a:endParaRPr lang="zh-HK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2FC5C3-7A9D-0A8D-8708-86B7B00FD565}"/>
                </a:ext>
              </a:extLst>
            </p:cNvPr>
            <p:cNvSpPr txBox="1"/>
            <p:nvPr/>
          </p:nvSpPr>
          <p:spPr>
            <a:xfrm>
              <a:off x="10018895" y="3787811"/>
              <a:ext cx="1194710" cy="31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1600" b="1">
                  <a:solidFill>
                    <a:schemeClr val="bg1"/>
                  </a:solidFill>
                </a:rPr>
                <a:t>8 </a:t>
              </a:r>
              <a:r>
                <a:rPr lang="zh-HK" altLang="en-US" sz="1600" b="1">
                  <a:solidFill>
                    <a:schemeClr val="bg1"/>
                  </a:solidFill>
                </a:rPr>
                <a:t>農機裝備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2D6A36-2F26-344F-809B-7542A4080505}"/>
                </a:ext>
              </a:extLst>
            </p:cNvPr>
            <p:cNvSpPr txBox="1"/>
            <p:nvPr/>
          </p:nvSpPr>
          <p:spPr>
            <a:xfrm>
              <a:off x="9052450" y="5075942"/>
              <a:ext cx="966445" cy="78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6 </a:t>
              </a:r>
              <a:r>
                <a:rPr lang="zh-TW" altLang="en-US" sz="1600" b="1">
                  <a:solidFill>
                    <a:schemeClr val="bg1"/>
                  </a:solidFill>
                </a:rPr>
                <a:t>節能與新能源汽車</a:t>
              </a:r>
              <a:endParaRPr lang="zh-HK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AD63DD-6B09-2AF3-4F46-16035C9B59F5}"/>
                </a:ext>
              </a:extLst>
            </p:cNvPr>
            <p:cNvSpPr txBox="1"/>
            <p:nvPr/>
          </p:nvSpPr>
          <p:spPr>
            <a:xfrm>
              <a:off x="9873737" y="4634241"/>
              <a:ext cx="1194710" cy="31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1600" b="1">
                  <a:solidFill>
                    <a:schemeClr val="bg1"/>
                  </a:solidFill>
                </a:rPr>
                <a:t>7 </a:t>
              </a:r>
              <a:r>
                <a:rPr lang="zh-HK" altLang="en-US" sz="1600" b="1">
                  <a:solidFill>
                    <a:schemeClr val="bg1"/>
                  </a:solidFill>
                </a:rPr>
                <a:t>電力裝備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044494C0-BECE-54CA-FD43-10D93DBE0292}"/>
              </a:ext>
            </a:extLst>
          </p:cNvPr>
          <p:cNvSpPr/>
          <p:nvPr/>
        </p:nvSpPr>
        <p:spPr>
          <a:xfrm>
            <a:off x="467449" y="5678153"/>
            <a:ext cx="1573161" cy="29043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BE8E92A2-3B8B-9E28-089E-3233E018E006}"/>
              </a:ext>
            </a:extLst>
          </p:cNvPr>
          <p:cNvSpPr/>
          <p:nvPr/>
        </p:nvSpPr>
        <p:spPr>
          <a:xfrm>
            <a:off x="2440733" y="5684701"/>
            <a:ext cx="1573161" cy="29043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8B9DE-ABED-C25A-F3CE-4DA77DA80252}"/>
              </a:ext>
            </a:extLst>
          </p:cNvPr>
          <p:cNvSpPr txBox="1"/>
          <p:nvPr/>
        </p:nvSpPr>
        <p:spPr>
          <a:xfrm flipH="1">
            <a:off x="4926457" y="5568308"/>
            <a:ext cx="41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>
                <a:sym typeface="Wingdings 2" panose="05020102010507070707" pitchFamily="18" charset="2"/>
              </a:rPr>
              <a:t></a:t>
            </a:r>
            <a:endParaRPr lang="zh-HK" altLang="en-US" sz="2800"/>
          </a:p>
        </p:txBody>
      </p:sp>
      <p:sp>
        <p:nvSpPr>
          <p:cNvPr id="38" name="文字方塊 12">
            <a:extLst>
              <a:ext uri="{FF2B5EF4-FFF2-40B4-BE49-F238E27FC236}">
                <a16:creationId xmlns:a16="http://schemas.microsoft.com/office/drawing/2014/main" id="{A31CBEB8-F7D8-4559-A2D8-9FC794457264}"/>
              </a:ext>
            </a:extLst>
          </p:cNvPr>
          <p:cNvSpPr txBox="1"/>
          <p:nvPr/>
        </p:nvSpPr>
        <p:spPr>
          <a:xfrm>
            <a:off x="5117608" y="6439410"/>
            <a:ext cx="3071672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9977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工業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B9EB63-32DE-432D-A4E0-904A27AC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" y="1541562"/>
            <a:ext cx="7595899" cy="4624004"/>
          </a:xfrm>
          <a:prstGeom prst="rect">
            <a:avLst/>
          </a:prstGeom>
        </p:spPr>
      </p:pic>
      <p:pic>
        <p:nvPicPr>
          <p:cNvPr id="1026" name="Picture 2" descr="Korea's car production remains at world's 7th in 2019 amid overall decline  - Pulse by Maeil Business News Korea">
            <a:extLst>
              <a:ext uri="{FF2B5EF4-FFF2-40B4-BE49-F238E27FC236}">
                <a16:creationId xmlns:a16="http://schemas.microsoft.com/office/drawing/2014/main" id="{7F599C51-7575-40CC-86D3-6FE607FD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58" y="1679358"/>
            <a:ext cx="3938185" cy="4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12">
            <a:extLst>
              <a:ext uri="{FF2B5EF4-FFF2-40B4-BE49-F238E27FC236}">
                <a16:creationId xmlns:a16="http://schemas.microsoft.com/office/drawing/2014/main" id="{FDA04B10-5B9F-78E9-F5FC-7D58E2B1D552}"/>
              </a:ext>
            </a:extLst>
          </p:cNvPr>
          <p:cNvSpPr txBox="1"/>
          <p:nvPr/>
        </p:nvSpPr>
        <p:spPr>
          <a:xfrm>
            <a:off x="4880787" y="6165566"/>
            <a:ext cx="3008671" cy="42849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how much net</a:t>
            </a:r>
            <a:endParaRPr lang="en-US" i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5084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pic>
        <p:nvPicPr>
          <p:cNvPr id="11" name="Picture 6" descr="內地4省市學生在閱讀、數學和科學3項關鍵能力上均位居第一。（PISA網站截圖）">
            <a:extLst>
              <a:ext uri="{FF2B5EF4-FFF2-40B4-BE49-F238E27FC236}">
                <a16:creationId xmlns:a16="http://schemas.microsoft.com/office/drawing/2014/main" id="{2CA7D415-3243-4C7E-ACEA-DB42E8FA7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"/>
          <a:stretch/>
        </p:blipFill>
        <p:spPr bwMode="auto">
          <a:xfrm>
            <a:off x="307034" y="1356528"/>
            <a:ext cx="9550591" cy="533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56775B-2815-6DEF-E0C2-7AE147644DAE}"/>
              </a:ext>
            </a:extLst>
          </p:cNvPr>
          <p:cNvSpPr txBox="1"/>
          <p:nvPr/>
        </p:nvSpPr>
        <p:spPr>
          <a:xfrm>
            <a:off x="9682338" y="6211669"/>
            <a:ext cx="2509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20212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endParaRPr lang="en-US" altLang="zh-TW" dirty="0">
              <a:solidFill>
                <a:srgbClr val="20212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solidFill>
                  <a:srgbClr val="20212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國際學生能力評估計劃</a:t>
            </a:r>
            <a:endParaRPr lang="zh-HK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35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3EE1C7E-49AB-4584-9A7E-90CBF70EDA68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D06895-2936-4343-A1A9-5EE4007F3B2D}"/>
              </a:ext>
            </a:extLst>
          </p:cNvPr>
          <p:cNvSpPr txBox="1"/>
          <p:nvPr/>
        </p:nvSpPr>
        <p:spPr>
          <a:xfrm>
            <a:off x="9130337" y="6439967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8EA293A-63BC-4647-8955-14C4538A4515}"/>
              </a:ext>
            </a:extLst>
          </p:cNvPr>
          <p:cNvSpPr/>
          <p:nvPr/>
        </p:nvSpPr>
        <p:spPr>
          <a:xfrm>
            <a:off x="732292" y="1328325"/>
            <a:ext cx="886043" cy="7828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清朝</a:t>
            </a:r>
            <a:endParaRPr lang="en-US" sz="2400" b="1">
              <a:solidFill>
                <a:schemeClr val="bg1"/>
              </a:solidFill>
            </a:endParaRPr>
          </a:p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版圖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5000_dynasty-and-territory_map21_qing">
            <a:extLst>
              <a:ext uri="{FF2B5EF4-FFF2-40B4-BE49-F238E27FC236}">
                <a16:creationId xmlns:a16="http://schemas.microsoft.com/office/drawing/2014/main" id="{997B1B1D-D83F-681A-9F4B-4018AD14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04" y="1265299"/>
            <a:ext cx="7427933" cy="554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04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F3579B-1F8C-4ED3-BA35-7B7FF8F2E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890" y="1358944"/>
            <a:ext cx="4187477" cy="279304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pic>
        <p:nvPicPr>
          <p:cNvPr id="3" name="圖片 2" descr="一張含有 文字, 天空, 室外, 樹 的圖片&#10;&#10;自動產生的描述">
            <a:extLst>
              <a:ext uri="{FF2B5EF4-FFF2-40B4-BE49-F238E27FC236}">
                <a16:creationId xmlns:a16="http://schemas.microsoft.com/office/drawing/2014/main" id="{C4E8E08E-5CB3-498E-A122-0EA092533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414" y="2904889"/>
            <a:ext cx="4501181" cy="3000787"/>
          </a:xfrm>
          <a:prstGeom prst="rect">
            <a:avLst/>
          </a:prstGeom>
        </p:spPr>
      </p:pic>
      <p:pic>
        <p:nvPicPr>
          <p:cNvPr id="5122" name="Picture 2" descr="1106phn001_01">
            <a:extLst>
              <a:ext uri="{FF2B5EF4-FFF2-40B4-BE49-F238E27FC236}">
                <a16:creationId xmlns:a16="http://schemas.microsoft.com/office/drawing/2014/main" id="{81200737-5FCE-4D1D-BE1C-69C4A816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800" y="1508364"/>
            <a:ext cx="4187477" cy="27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橢圓 15">
            <a:extLst>
              <a:ext uri="{FF2B5EF4-FFF2-40B4-BE49-F238E27FC236}">
                <a16:creationId xmlns:a16="http://schemas.microsoft.com/office/drawing/2014/main" id="{F68C835E-38D3-4BA2-800E-DAD70850CCB7}"/>
              </a:ext>
            </a:extLst>
          </p:cNvPr>
          <p:cNvSpPr/>
          <p:nvPr/>
        </p:nvSpPr>
        <p:spPr>
          <a:xfrm>
            <a:off x="5102657" y="1621730"/>
            <a:ext cx="1511761" cy="126311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著名學府</a:t>
            </a:r>
            <a:endParaRPr lang="en-US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26">
            <a:extLst>
              <a:ext uri="{FF2B5EF4-FFF2-40B4-BE49-F238E27FC236}">
                <a16:creationId xmlns:a16="http://schemas.microsoft.com/office/drawing/2014/main" id="{B376A86A-D6C7-40EA-B103-FB05D1653B6E}"/>
              </a:ext>
            </a:extLst>
          </p:cNvPr>
          <p:cNvSpPr txBox="1"/>
          <p:nvPr/>
        </p:nvSpPr>
        <p:spPr>
          <a:xfrm>
            <a:off x="8219766" y="4198041"/>
            <a:ext cx="3883431" cy="3642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圖片來源：中國文化研究院、中新社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D4FCAF-A6BC-448F-938B-E4BA1A008C8E}"/>
              </a:ext>
            </a:extLst>
          </p:cNvPr>
          <p:cNvSpPr/>
          <p:nvPr/>
        </p:nvSpPr>
        <p:spPr>
          <a:xfrm>
            <a:off x="2034074" y="5643689"/>
            <a:ext cx="5074073" cy="116610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r>
              <a:rPr lang="en-US" altLang="zh-TW" sz="280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TW" altLang="en-US" sz="280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世界大學排名公布，清華北大躋身全球前二十。</a:t>
            </a:r>
          </a:p>
        </p:txBody>
      </p:sp>
      <p:sp>
        <p:nvSpPr>
          <p:cNvPr id="14" name="文字方塊 26">
            <a:extLst>
              <a:ext uri="{FF2B5EF4-FFF2-40B4-BE49-F238E27FC236}">
                <a16:creationId xmlns:a16="http://schemas.microsoft.com/office/drawing/2014/main" id="{8ACC0C15-09CD-43B1-9010-458B3B28A6C5}"/>
              </a:ext>
            </a:extLst>
          </p:cNvPr>
          <p:cNvSpPr txBox="1"/>
          <p:nvPr/>
        </p:nvSpPr>
        <p:spPr>
          <a:xfrm>
            <a:off x="7108145" y="6362002"/>
            <a:ext cx="3200851" cy="3642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資料來源：「當代中國」網站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887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89B23D0A-889B-4CFB-AA8B-9107C84EFBC6}"/>
              </a:ext>
            </a:extLst>
          </p:cNvPr>
          <p:cNvGrpSpPr/>
          <p:nvPr/>
        </p:nvGrpSpPr>
        <p:grpSpPr>
          <a:xfrm>
            <a:off x="2259450" y="1559924"/>
            <a:ext cx="7253831" cy="4454463"/>
            <a:chOff x="-15822" y="1984659"/>
            <a:chExt cx="6247572" cy="3836535"/>
          </a:xfrm>
        </p:grpSpPr>
        <p:graphicFrame>
          <p:nvGraphicFramePr>
            <p:cNvPr id="12" name="Chart 10">
              <a:extLst>
                <a:ext uri="{FF2B5EF4-FFF2-40B4-BE49-F238E27FC236}">
                  <a16:creationId xmlns:a16="http://schemas.microsoft.com/office/drawing/2014/main" id="{2B26D1BE-8CD6-4A2D-B002-A0AD112E4DF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06854799"/>
                </p:ext>
              </p:extLst>
            </p:nvPr>
          </p:nvGraphicFramePr>
          <p:xfrm>
            <a:off x="345286" y="1984659"/>
            <a:ext cx="5604188" cy="38365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文本框 5">
              <a:extLst>
                <a:ext uri="{FF2B5EF4-FFF2-40B4-BE49-F238E27FC236}">
                  <a16:creationId xmlns:a16="http://schemas.microsoft.com/office/drawing/2014/main" id="{0C40895A-54AC-412A-B401-F3D3ED68FE5F}"/>
                </a:ext>
              </a:extLst>
            </p:cNvPr>
            <p:cNvSpPr txBox="1"/>
            <p:nvPr/>
          </p:nvSpPr>
          <p:spPr>
            <a:xfrm>
              <a:off x="5588367" y="5243603"/>
              <a:ext cx="643383" cy="318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TW">
                  <a:solidFill>
                    <a:schemeClr val="bg1">
                      <a:lumMod val="50000"/>
                    </a:schemeClr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%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0" name="文本框 5">
              <a:extLst>
                <a:ext uri="{FF2B5EF4-FFF2-40B4-BE49-F238E27FC236}">
                  <a16:creationId xmlns:a16="http://schemas.microsoft.com/office/drawing/2014/main" id="{EE928F6C-1560-4706-8F96-367C08B69A49}"/>
                </a:ext>
              </a:extLst>
            </p:cNvPr>
            <p:cNvSpPr txBox="1"/>
            <p:nvPr/>
          </p:nvSpPr>
          <p:spPr>
            <a:xfrm>
              <a:off x="4104593" y="5489022"/>
              <a:ext cx="713139" cy="238573"/>
            </a:xfrm>
            <a:prstGeom prst="rect">
              <a:avLst/>
            </a:prstGeom>
            <a:solidFill>
              <a:srgbClr val="F4F9F1"/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 sz="1200">
                  <a:solidFill>
                    <a:schemeClr val="bg1">
                      <a:lumMod val="50000"/>
                    </a:schemeClr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毛入學率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  <p:sp>
          <p:nvSpPr>
            <p:cNvPr id="11" name="文本框 5">
              <a:extLst>
                <a:ext uri="{FF2B5EF4-FFF2-40B4-BE49-F238E27FC236}">
                  <a16:creationId xmlns:a16="http://schemas.microsoft.com/office/drawing/2014/main" id="{9BC9C8D0-484B-4ED7-8FC6-A28CF1C535E7}"/>
                </a:ext>
              </a:extLst>
            </p:cNvPr>
            <p:cNvSpPr txBox="1"/>
            <p:nvPr/>
          </p:nvSpPr>
          <p:spPr>
            <a:xfrm>
              <a:off x="-15822" y="5289769"/>
              <a:ext cx="643383" cy="318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>
                  <a:solidFill>
                    <a:schemeClr val="bg1">
                      <a:lumMod val="50000"/>
                    </a:schemeClr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萬人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FECD4F0F-D4A5-45FD-8DC4-2EE9A2ACC6D2}"/>
              </a:ext>
            </a:extLst>
          </p:cNvPr>
          <p:cNvSpPr txBox="1"/>
          <p:nvPr/>
        </p:nvSpPr>
        <p:spPr>
          <a:xfrm>
            <a:off x="1941769" y="6195731"/>
            <a:ext cx="830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資料來源：</a:t>
            </a:r>
            <a:r>
              <a:rPr lang="zh-CN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中華人民共和國教育部</a:t>
            </a:r>
            <a:r>
              <a:rPr lang="en-US" altLang="zh-TW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〈</a:t>
            </a:r>
            <a:r>
              <a:rPr lang="en-US" altLang="zh-CN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年全國教育事業統計主要結果</a:t>
            </a:r>
            <a:r>
              <a:rPr lang="en-US" altLang="zh-CN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〉</a:t>
            </a:r>
            <a:endParaRPr lang="zh-CN" altLang="en-US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40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F68C835E-38D3-4BA2-800E-DAD70850CCB7}"/>
              </a:ext>
            </a:extLst>
          </p:cNvPr>
          <p:cNvSpPr/>
          <p:nvPr/>
        </p:nvSpPr>
        <p:spPr>
          <a:xfrm>
            <a:off x="1533349" y="1275990"/>
            <a:ext cx="9338219" cy="8881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1978</a:t>
            </a:r>
            <a:r>
              <a:rPr lang="zh-TW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2020</a:t>
            </a:r>
            <a:r>
              <a:rPr lang="zh-TW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年中國普通高等院校數量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5E8553-EE32-2994-C84B-9074C45ADF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02650"/>
              </p:ext>
            </p:extLst>
          </p:nvPr>
        </p:nvGraphicFramePr>
        <p:xfrm>
          <a:off x="1855646" y="2164132"/>
          <a:ext cx="7750471" cy="469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E478EC2-5CD0-8302-0EBE-5E0A7BF1915A}"/>
              </a:ext>
            </a:extLst>
          </p:cNvPr>
          <p:cNvSpPr txBox="1"/>
          <p:nvPr/>
        </p:nvSpPr>
        <p:spPr>
          <a:xfrm>
            <a:off x="638872" y="2164133"/>
            <a:ext cx="1126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普通高校數量(所)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745EE-FEDD-4865-E862-F209D11880C1}"/>
              </a:ext>
            </a:extLst>
          </p:cNvPr>
          <p:cNvSpPr txBox="1"/>
          <p:nvPr/>
        </p:nvSpPr>
        <p:spPr>
          <a:xfrm>
            <a:off x="9612282" y="6165502"/>
            <a:ext cx="670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年份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8F194-A4A4-36A0-B92C-1845C4B27120}"/>
              </a:ext>
            </a:extLst>
          </p:cNvPr>
          <p:cNvSpPr txBox="1"/>
          <p:nvPr/>
        </p:nvSpPr>
        <p:spPr>
          <a:xfrm>
            <a:off x="10575449" y="6211669"/>
            <a:ext cx="161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中國教育在線</a:t>
            </a:r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6140977C-E31F-8E00-A55B-FE76B0318358}"/>
              </a:ext>
            </a:extLst>
          </p:cNvPr>
          <p:cNvSpPr/>
          <p:nvPr/>
        </p:nvSpPr>
        <p:spPr>
          <a:xfrm>
            <a:off x="8900616" y="3016046"/>
            <a:ext cx="2093897" cy="825911"/>
          </a:xfrm>
          <a:prstGeom prst="wedgeRectCallout">
            <a:avLst>
              <a:gd name="adj1" fmla="val -69094"/>
              <a:gd name="adj2" fmla="val -6011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普通高校數量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2,740</a:t>
            </a:r>
            <a:endParaRPr lang="zh-HK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461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C4E4233-1583-4B9C-8A2B-C323482A4C51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1F4408C-F6DB-48C2-BE4A-C16F63327D05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4D5660C-DA56-4FDC-8C2D-F561480953D6}"/>
              </a:ext>
            </a:extLst>
          </p:cNvPr>
          <p:cNvSpPr/>
          <p:nvPr/>
        </p:nvSpPr>
        <p:spPr>
          <a:xfrm>
            <a:off x="390303" y="1833444"/>
            <a:ext cx="3058620" cy="6436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000" b="1">
                <a:solidFill>
                  <a:schemeClr val="bg1"/>
                </a:solidFill>
              </a:rPr>
              <a:t>《</a:t>
            </a:r>
            <a:r>
              <a:rPr lang="zh-TW" altLang="en-US" sz="2000" b="1">
                <a:solidFill>
                  <a:schemeClr val="bg1"/>
                </a:solidFill>
              </a:rPr>
              <a:t>江山多驕</a:t>
            </a:r>
            <a:r>
              <a:rPr lang="en-US" altLang="zh-TW" sz="2000" b="1">
                <a:solidFill>
                  <a:schemeClr val="bg1"/>
                </a:solidFill>
              </a:rPr>
              <a:t>》</a:t>
            </a:r>
          </a:p>
          <a:p>
            <a:pPr algn="just"/>
            <a:r>
              <a:rPr lang="zh-TW" altLang="en-US" sz="2000" b="1">
                <a:solidFill>
                  <a:schemeClr val="bg1"/>
                </a:solidFill>
              </a:rPr>
              <a:t>第</a:t>
            </a:r>
            <a:r>
              <a:rPr lang="en-US" altLang="zh-TW" sz="2000" b="1">
                <a:solidFill>
                  <a:schemeClr val="bg1"/>
                </a:solidFill>
              </a:rPr>
              <a:t>6</a:t>
            </a:r>
            <a:r>
              <a:rPr lang="zh-TW" altLang="en-US" sz="2000" b="1">
                <a:solidFill>
                  <a:schemeClr val="bg1"/>
                </a:solidFill>
              </a:rPr>
              <a:t>集</a:t>
            </a:r>
            <a:r>
              <a:rPr lang="en-US" altLang="zh-TW" sz="2000" b="1">
                <a:solidFill>
                  <a:schemeClr val="bg1"/>
                </a:solidFill>
              </a:rPr>
              <a:t>〈</a:t>
            </a:r>
            <a:r>
              <a:rPr lang="zh-TW" altLang="en-US" sz="2000" b="1">
                <a:solidFill>
                  <a:schemeClr val="bg1"/>
                </a:solidFill>
              </a:rPr>
              <a:t>留學目的地</a:t>
            </a:r>
            <a:r>
              <a:rPr lang="en-US" altLang="zh-TW" sz="2000" b="1">
                <a:solidFill>
                  <a:schemeClr val="bg1"/>
                </a:solidFill>
              </a:rPr>
              <a:t>〉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03C962A-43C7-490F-A1E4-4A9BBBDB27AD}"/>
              </a:ext>
            </a:extLst>
          </p:cNvPr>
          <p:cNvSpPr txBox="1"/>
          <p:nvPr/>
        </p:nvSpPr>
        <p:spPr>
          <a:xfrm>
            <a:off x="302005" y="2581171"/>
            <a:ext cx="34562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出國留學、尋找更好的教育機會一直是中國人的夢想，但現在外國人來中國留學也成為了外國人的一個夢想。</a:t>
            </a:r>
            <a:endParaRPr lang="en-US" altLang="zh-TW">
              <a:solidFill>
                <a:srgbClr val="030303"/>
              </a:solidFill>
              <a:latin typeface="Roboto" panose="02000000000000000000" pitchFamily="2" charset="0"/>
            </a:endParaRPr>
          </a:p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030303"/>
                </a:solidFill>
                <a:latin typeface="Roboto" panose="02000000000000000000" pitchFamily="2" charset="0"/>
              </a:rPr>
              <a:t>1978</a:t>
            </a: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年，來中國留學的學生人數只</a:t>
            </a:r>
            <a:r>
              <a:rPr lang="en-US" altLang="zh-TW">
                <a:solidFill>
                  <a:srgbClr val="030303"/>
                </a:solidFill>
                <a:latin typeface="Roboto" panose="02000000000000000000" pitchFamily="2" charset="0"/>
              </a:rPr>
              <a:t>1,000</a:t>
            </a: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多人</a:t>
            </a:r>
          </a:p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030303"/>
                </a:solidFill>
                <a:latin typeface="Roboto" panose="02000000000000000000" pitchFamily="2" charset="0"/>
              </a:rPr>
              <a:t>2000</a:t>
            </a: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年，留學生有</a:t>
            </a:r>
            <a:r>
              <a:rPr lang="en-US" altLang="zh-TW">
                <a:solidFill>
                  <a:srgbClr val="030303"/>
                </a:solidFill>
                <a:latin typeface="Roboto" panose="02000000000000000000" pitchFamily="2" charset="0"/>
              </a:rPr>
              <a:t>5</a:t>
            </a: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萬人</a:t>
            </a:r>
            <a:endParaRPr lang="en-US" altLang="zh-TW">
              <a:solidFill>
                <a:srgbClr val="030303"/>
              </a:solidFill>
              <a:latin typeface="Roboto" panose="02000000000000000000" pitchFamily="2" charset="0"/>
            </a:endParaRPr>
          </a:p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rgbClr val="030303"/>
                </a:solidFill>
                <a:latin typeface="Roboto" panose="02000000000000000000" pitchFamily="2" charset="0"/>
              </a:rPr>
              <a:t>2018</a:t>
            </a: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年達到</a:t>
            </a:r>
            <a:r>
              <a:rPr lang="en-US" altLang="zh-TW">
                <a:solidFill>
                  <a:srgbClr val="030303"/>
                </a:solidFill>
                <a:latin typeface="Roboto" panose="02000000000000000000" pitchFamily="2" charset="0"/>
              </a:rPr>
              <a:t>50</a:t>
            </a:r>
            <a:r>
              <a:rPr lang="zh-TW" altLang="en-US">
                <a:solidFill>
                  <a:srgbClr val="030303"/>
                </a:solidFill>
                <a:latin typeface="Roboto" panose="02000000000000000000" pitchFamily="2" charset="0"/>
              </a:rPr>
              <a:t>萬人</a:t>
            </a:r>
            <a:endParaRPr lang="en-US"/>
          </a:p>
        </p:txBody>
      </p:sp>
      <p:pic>
        <p:nvPicPr>
          <p:cNvPr id="4" name="線上媒體 3" title="【團結香港基金呈獻】江山多驕 - 第六集">
            <a:hlinkClick r:id="" action="ppaction://media"/>
            <a:extLst>
              <a:ext uri="{FF2B5EF4-FFF2-40B4-BE49-F238E27FC236}">
                <a16:creationId xmlns:a16="http://schemas.microsoft.com/office/drawing/2014/main" id="{BE921953-F2BB-4D52-8E5E-173DB0F2D2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85805" y="1833444"/>
            <a:ext cx="7768355" cy="4389120"/>
          </a:xfrm>
          <a:prstGeom prst="rect">
            <a:avLst/>
          </a:prstGeom>
        </p:spPr>
      </p:pic>
      <p:sp>
        <p:nvSpPr>
          <p:cNvPr id="8" name="文字方塊 26">
            <a:extLst>
              <a:ext uri="{FF2B5EF4-FFF2-40B4-BE49-F238E27FC236}">
                <a16:creationId xmlns:a16="http://schemas.microsoft.com/office/drawing/2014/main" id="{268123EA-9AD3-4F32-9C67-A929CD9643F1}"/>
              </a:ext>
            </a:extLst>
          </p:cNvPr>
          <p:cNvSpPr txBox="1"/>
          <p:nvPr/>
        </p:nvSpPr>
        <p:spPr>
          <a:xfrm>
            <a:off x="9338829" y="6367566"/>
            <a:ext cx="28531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影片來源：團結香港基金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34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2B83904E-550B-47B1-8092-179E42AA24DA}"/>
              </a:ext>
            </a:extLst>
          </p:cNvPr>
          <p:cNvGrpSpPr/>
          <p:nvPr/>
        </p:nvGrpSpPr>
        <p:grpSpPr>
          <a:xfrm>
            <a:off x="68826" y="1704976"/>
            <a:ext cx="6027175" cy="3817882"/>
            <a:chOff x="5960485" y="2107266"/>
            <a:chExt cx="6027174" cy="3817883"/>
          </a:xfrm>
        </p:grpSpPr>
        <p:sp>
          <p:nvSpPr>
            <p:cNvPr id="22" name="文本框 5">
              <a:extLst>
                <a:ext uri="{FF2B5EF4-FFF2-40B4-BE49-F238E27FC236}">
                  <a16:creationId xmlns:a16="http://schemas.microsoft.com/office/drawing/2014/main" id="{7DB58B0F-036C-4A64-B84F-67BD8CED2FCB}"/>
                </a:ext>
              </a:extLst>
            </p:cNvPr>
            <p:cNvSpPr txBox="1"/>
            <p:nvPr/>
          </p:nvSpPr>
          <p:spPr>
            <a:xfrm>
              <a:off x="5960485" y="5398569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>
                  <a:solidFill>
                    <a:prstClr val="black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萬人</a:t>
              </a:r>
              <a:endParaRPr lang="zh-CN" altLang="en-US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  <p:graphicFrame>
          <p:nvGraphicFramePr>
            <p:cNvPr id="23" name="Chart 10">
              <a:extLst>
                <a:ext uri="{FF2B5EF4-FFF2-40B4-BE49-F238E27FC236}">
                  <a16:creationId xmlns:a16="http://schemas.microsoft.com/office/drawing/2014/main" id="{D30F22FE-B635-4149-BC18-11722ADD114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10797149"/>
                </p:ext>
              </p:extLst>
            </p:nvPr>
          </p:nvGraphicFramePr>
          <p:xfrm>
            <a:off x="6059390" y="2107266"/>
            <a:ext cx="5807735" cy="38178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A1998C1F-770F-4D18-A3C5-184893DCD33B}"/>
                </a:ext>
              </a:extLst>
            </p:cNvPr>
            <p:cNvSpPr txBox="1"/>
            <p:nvPr/>
          </p:nvSpPr>
          <p:spPr>
            <a:xfrm>
              <a:off x="11344275" y="5380072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TW">
                  <a:solidFill>
                    <a:schemeClr val="bg1">
                      <a:lumMod val="50000"/>
                    </a:schemeClr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%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5" name="文本框 5">
              <a:extLst>
                <a:ext uri="{FF2B5EF4-FFF2-40B4-BE49-F238E27FC236}">
                  <a16:creationId xmlns:a16="http://schemas.microsoft.com/office/drawing/2014/main" id="{23C5E6E3-A398-4E8C-BDC3-BBC058C59B91}"/>
                </a:ext>
              </a:extLst>
            </p:cNvPr>
            <p:cNvSpPr txBox="1"/>
            <p:nvPr/>
          </p:nvSpPr>
          <p:spPr>
            <a:xfrm>
              <a:off x="9812813" y="5572112"/>
              <a:ext cx="1404000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學前教育毛入學率</a:t>
              </a: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90706F70-45F9-466A-9D41-4412D550B853}"/>
              </a:ext>
            </a:extLst>
          </p:cNvPr>
          <p:cNvSpPr txBox="1"/>
          <p:nvPr/>
        </p:nvSpPr>
        <p:spPr>
          <a:xfrm>
            <a:off x="4623155" y="6367564"/>
            <a:ext cx="750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資料來源：</a:t>
            </a:r>
            <a:r>
              <a:rPr lang="zh-CN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中華人民共和國教育部</a:t>
            </a:r>
            <a:r>
              <a:rPr lang="en-US" altLang="zh-TW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〈</a:t>
            </a:r>
            <a:r>
              <a:rPr lang="en-US" altLang="zh-CN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年全國教育事業統計主要結果</a:t>
            </a:r>
            <a:r>
              <a:rPr lang="en-US" altLang="zh-CN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〉</a:t>
            </a:r>
            <a:endParaRPr lang="zh-CN" altLang="en-US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0BBAFEF1-A281-4C51-AA32-E79643160348}"/>
              </a:ext>
            </a:extLst>
          </p:cNvPr>
          <p:cNvGrpSpPr/>
          <p:nvPr/>
        </p:nvGrpSpPr>
        <p:grpSpPr>
          <a:xfrm>
            <a:off x="6164826" y="1704977"/>
            <a:ext cx="6027175" cy="3817884"/>
            <a:chOff x="5960485" y="2141617"/>
            <a:chExt cx="6027174" cy="3817883"/>
          </a:xfrm>
        </p:grpSpPr>
        <p:sp>
          <p:nvSpPr>
            <p:cNvPr id="27" name="文本框 5">
              <a:extLst>
                <a:ext uri="{FF2B5EF4-FFF2-40B4-BE49-F238E27FC236}">
                  <a16:creationId xmlns:a16="http://schemas.microsoft.com/office/drawing/2014/main" id="{B52529F1-3F31-4D31-A3CE-5FAE7A406AEE}"/>
                </a:ext>
              </a:extLst>
            </p:cNvPr>
            <p:cNvSpPr txBox="1"/>
            <p:nvPr/>
          </p:nvSpPr>
          <p:spPr>
            <a:xfrm>
              <a:off x="5960485" y="5398568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>
                  <a:solidFill>
                    <a:prstClr val="black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萬人</a:t>
              </a:r>
              <a:endParaRPr lang="zh-CN" altLang="en-US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  <p:graphicFrame>
          <p:nvGraphicFramePr>
            <p:cNvPr id="28" name="Chart 10">
              <a:extLst>
                <a:ext uri="{FF2B5EF4-FFF2-40B4-BE49-F238E27FC236}">
                  <a16:creationId xmlns:a16="http://schemas.microsoft.com/office/drawing/2014/main" id="{49C79107-576E-4C6F-B528-3C5FA1B6EF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10880540"/>
                </p:ext>
              </p:extLst>
            </p:nvPr>
          </p:nvGraphicFramePr>
          <p:xfrm>
            <a:off x="6043586" y="2141617"/>
            <a:ext cx="5807735" cy="38178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9" name="文本框 5">
              <a:extLst>
                <a:ext uri="{FF2B5EF4-FFF2-40B4-BE49-F238E27FC236}">
                  <a16:creationId xmlns:a16="http://schemas.microsoft.com/office/drawing/2014/main" id="{B32311CF-B400-49CE-B3FC-1078EC2EBCFB}"/>
                </a:ext>
              </a:extLst>
            </p:cNvPr>
            <p:cNvSpPr txBox="1"/>
            <p:nvPr/>
          </p:nvSpPr>
          <p:spPr>
            <a:xfrm>
              <a:off x="11344275" y="5380072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TW">
                  <a:solidFill>
                    <a:schemeClr val="bg1">
                      <a:lumMod val="50000"/>
                    </a:schemeClr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%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30" name="文本框 5">
              <a:extLst>
                <a:ext uri="{FF2B5EF4-FFF2-40B4-BE49-F238E27FC236}">
                  <a16:creationId xmlns:a16="http://schemas.microsoft.com/office/drawing/2014/main" id="{42EA16CC-F7F0-477F-AEEE-405B1E22BC25}"/>
                </a:ext>
              </a:extLst>
            </p:cNvPr>
            <p:cNvSpPr txBox="1"/>
            <p:nvPr/>
          </p:nvSpPr>
          <p:spPr>
            <a:xfrm>
              <a:off x="9823350" y="5607040"/>
              <a:ext cx="1116000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小學在校生數</a:t>
              </a: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文本框 5">
            <a:extLst>
              <a:ext uri="{FF2B5EF4-FFF2-40B4-BE49-F238E27FC236}">
                <a16:creationId xmlns:a16="http://schemas.microsoft.com/office/drawing/2014/main" id="{B6E8D8B5-5073-DAC9-C1E0-B5DF119F1AA8}"/>
              </a:ext>
            </a:extLst>
          </p:cNvPr>
          <p:cNvSpPr txBox="1"/>
          <p:nvPr/>
        </p:nvSpPr>
        <p:spPr>
          <a:xfrm>
            <a:off x="78351" y="5070998"/>
            <a:ext cx="64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TW" altLang="en-US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萬人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id="{F13B1142-85D2-2AA5-CE87-4B95DEB4CB26}"/>
              </a:ext>
            </a:extLst>
          </p:cNvPr>
          <p:cNvSpPr txBox="1"/>
          <p:nvPr/>
        </p:nvSpPr>
        <p:spPr>
          <a:xfrm>
            <a:off x="6232995" y="5070998"/>
            <a:ext cx="64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TW" altLang="en-US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萬人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49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91FC11A-17ED-49DA-9A23-4CDA7A7FBDFD}"/>
              </a:ext>
            </a:extLst>
          </p:cNvPr>
          <p:cNvGrpSpPr/>
          <p:nvPr/>
        </p:nvGrpSpPr>
        <p:grpSpPr>
          <a:xfrm>
            <a:off x="68826" y="1715719"/>
            <a:ext cx="6027175" cy="3836534"/>
            <a:chOff x="68826" y="1984659"/>
            <a:chExt cx="6027174" cy="3836535"/>
          </a:xfrm>
        </p:grpSpPr>
        <p:sp>
          <p:nvSpPr>
            <p:cNvPr id="20" name="文本框 5">
              <a:extLst>
                <a:ext uri="{FF2B5EF4-FFF2-40B4-BE49-F238E27FC236}">
                  <a16:creationId xmlns:a16="http://schemas.microsoft.com/office/drawing/2014/main" id="{42BE4917-F05D-4992-A52B-6AFF4A26B5B2}"/>
                </a:ext>
              </a:extLst>
            </p:cNvPr>
            <p:cNvSpPr txBox="1"/>
            <p:nvPr/>
          </p:nvSpPr>
          <p:spPr>
            <a:xfrm>
              <a:off x="68826" y="5213903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>
                  <a:solidFill>
                    <a:prstClr val="black"/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萬人</a:t>
              </a:r>
              <a:endParaRPr lang="zh-CN" altLang="en-US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  <p:graphicFrame>
          <p:nvGraphicFramePr>
            <p:cNvPr id="25" name="Chart 10">
              <a:extLst>
                <a:ext uri="{FF2B5EF4-FFF2-40B4-BE49-F238E27FC236}">
                  <a16:creationId xmlns:a16="http://schemas.microsoft.com/office/drawing/2014/main" id="{2972E655-2EEE-4096-B8B7-1F598AB21E6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1747055"/>
                </p:ext>
              </p:extLst>
            </p:nvPr>
          </p:nvGraphicFramePr>
          <p:xfrm>
            <a:off x="345286" y="1984659"/>
            <a:ext cx="5604188" cy="38365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" name="文本框 5">
              <a:extLst>
                <a:ext uri="{FF2B5EF4-FFF2-40B4-BE49-F238E27FC236}">
                  <a16:creationId xmlns:a16="http://schemas.microsoft.com/office/drawing/2014/main" id="{8ED35A30-B636-4512-A471-ADDD3E980404}"/>
                </a:ext>
              </a:extLst>
            </p:cNvPr>
            <p:cNvSpPr txBox="1"/>
            <p:nvPr/>
          </p:nvSpPr>
          <p:spPr>
            <a:xfrm>
              <a:off x="5452616" y="5195406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TW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%</a:t>
              </a:r>
              <a:endParaRPr lang="zh-CN" altLang="en-US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27" name="文本框 5">
              <a:extLst>
                <a:ext uri="{FF2B5EF4-FFF2-40B4-BE49-F238E27FC236}">
                  <a16:creationId xmlns:a16="http://schemas.microsoft.com/office/drawing/2014/main" id="{088C45E0-2E93-454F-BCF8-88C66CA81CC4}"/>
                </a:ext>
              </a:extLst>
            </p:cNvPr>
            <p:cNvSpPr txBox="1"/>
            <p:nvPr/>
          </p:nvSpPr>
          <p:spPr>
            <a:xfrm>
              <a:off x="3964462" y="5474435"/>
              <a:ext cx="833120" cy="276999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 sz="1200">
                  <a:solidFill>
                    <a:schemeClr val="bg1">
                      <a:lumMod val="50000"/>
                    </a:schemeClr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毛入學率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教育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FECD4F0F-D4A5-45FD-8DC4-2EE9A2ACC6D2}"/>
              </a:ext>
            </a:extLst>
          </p:cNvPr>
          <p:cNvSpPr txBox="1"/>
          <p:nvPr/>
        </p:nvSpPr>
        <p:spPr>
          <a:xfrm>
            <a:off x="4567945" y="6367564"/>
            <a:ext cx="762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資料來源：</a:t>
            </a:r>
            <a:r>
              <a:rPr lang="zh-CN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中華人民共和國教育部</a:t>
            </a:r>
            <a:r>
              <a:rPr lang="en-US" altLang="zh-TW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〈</a:t>
            </a:r>
            <a:r>
              <a:rPr lang="en-US" altLang="zh-CN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2020</a:t>
            </a:r>
            <a:r>
              <a:rPr lang="zh-CN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年全國教育事業統計主要結果</a:t>
            </a:r>
            <a:r>
              <a:rPr lang="en-US" altLang="zh-CN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〉</a:t>
            </a:r>
            <a:endParaRPr lang="zh-CN" altLang="en-US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5F5C2513-40D1-4DDE-9AF4-43CBDED5D982}"/>
              </a:ext>
            </a:extLst>
          </p:cNvPr>
          <p:cNvSpPr txBox="1"/>
          <p:nvPr/>
        </p:nvSpPr>
        <p:spPr>
          <a:xfrm>
            <a:off x="68827" y="4944962"/>
            <a:ext cx="64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TW" altLang="en-US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萬人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id="{8D5A3CCC-2C1E-4BFB-856B-AAC450283492}"/>
              </a:ext>
            </a:extLst>
          </p:cNvPr>
          <p:cNvSpPr txBox="1"/>
          <p:nvPr/>
        </p:nvSpPr>
        <p:spPr>
          <a:xfrm>
            <a:off x="5452616" y="4926465"/>
            <a:ext cx="64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TW">
                <a:solidFill>
                  <a:schemeClr val="bg1">
                    <a:lumMod val="5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%</a:t>
            </a:r>
            <a:endParaRPr lang="zh-CN" altLang="en-US">
              <a:solidFill>
                <a:schemeClr val="bg1">
                  <a:lumMod val="50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604886F-A602-411E-AF2B-975C1C57A9A8}"/>
              </a:ext>
            </a:extLst>
          </p:cNvPr>
          <p:cNvGrpSpPr/>
          <p:nvPr/>
        </p:nvGrpSpPr>
        <p:grpSpPr>
          <a:xfrm>
            <a:off x="6178691" y="1734216"/>
            <a:ext cx="5925880" cy="3836534"/>
            <a:chOff x="170120" y="1984659"/>
            <a:chExt cx="5925880" cy="3836535"/>
          </a:xfrm>
        </p:grpSpPr>
        <p:graphicFrame>
          <p:nvGraphicFramePr>
            <p:cNvPr id="30" name="Chart 10">
              <a:extLst>
                <a:ext uri="{FF2B5EF4-FFF2-40B4-BE49-F238E27FC236}">
                  <a16:creationId xmlns:a16="http://schemas.microsoft.com/office/drawing/2014/main" id="{BFD3802E-26FD-4F75-8C8F-8957FD597D9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55088431"/>
                </p:ext>
              </p:extLst>
            </p:nvPr>
          </p:nvGraphicFramePr>
          <p:xfrm>
            <a:off x="345286" y="1984659"/>
            <a:ext cx="5604188" cy="38365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9" name="文本框 5">
              <a:extLst>
                <a:ext uri="{FF2B5EF4-FFF2-40B4-BE49-F238E27FC236}">
                  <a16:creationId xmlns:a16="http://schemas.microsoft.com/office/drawing/2014/main" id="{16B7706C-F47C-4841-8EC1-56F799617F1A}"/>
                </a:ext>
              </a:extLst>
            </p:cNvPr>
            <p:cNvSpPr txBox="1"/>
            <p:nvPr/>
          </p:nvSpPr>
          <p:spPr>
            <a:xfrm>
              <a:off x="170120" y="5213903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>
                  <a:solidFill>
                    <a:schemeClr val="bg1">
                      <a:lumMod val="50000"/>
                    </a:schemeClr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萬人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  <p:sp>
          <p:nvSpPr>
            <p:cNvPr id="31" name="文本框 5">
              <a:extLst>
                <a:ext uri="{FF2B5EF4-FFF2-40B4-BE49-F238E27FC236}">
                  <a16:creationId xmlns:a16="http://schemas.microsoft.com/office/drawing/2014/main" id="{619DD661-6A76-4AA8-BE4F-81BF626ABDA2}"/>
                </a:ext>
              </a:extLst>
            </p:cNvPr>
            <p:cNvSpPr txBox="1"/>
            <p:nvPr/>
          </p:nvSpPr>
          <p:spPr>
            <a:xfrm>
              <a:off x="5452616" y="5195406"/>
              <a:ext cx="643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TW">
                  <a:solidFill>
                    <a:schemeClr val="bg1">
                      <a:lumMod val="50000"/>
                    </a:schemeClr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%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32" name="文本框 5">
              <a:extLst>
                <a:ext uri="{FF2B5EF4-FFF2-40B4-BE49-F238E27FC236}">
                  <a16:creationId xmlns:a16="http://schemas.microsoft.com/office/drawing/2014/main" id="{1214742F-9BAB-4DC8-8445-03B52C29CC16}"/>
                </a:ext>
              </a:extLst>
            </p:cNvPr>
            <p:cNvSpPr txBox="1"/>
            <p:nvPr/>
          </p:nvSpPr>
          <p:spPr>
            <a:xfrm>
              <a:off x="3964463" y="5474435"/>
              <a:ext cx="833120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zh-TW" altLang="en-US" sz="1200">
                  <a:solidFill>
                    <a:schemeClr val="bg1">
                      <a:lumMod val="50000"/>
                    </a:schemeClr>
                  </a:solidFill>
                  <a:latin typeface="DengXian" panose="02010600030101010101" pitchFamily="2" charset="-122"/>
                  <a:ea typeface="DengXian" panose="02010600030101010101" pitchFamily="2" charset="-122"/>
                </a:rPr>
                <a:t>毛入學率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182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A1D1BAF7-7C8F-4D96-879E-A60632B236CE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D526EA5-0382-4CE6-A8CA-9CA2236DA68D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14CE0-6A81-481F-83AA-60EBA08B7CE4}"/>
              </a:ext>
            </a:extLst>
          </p:cNvPr>
          <p:cNvSpPr txBox="1"/>
          <p:nvPr/>
        </p:nvSpPr>
        <p:spPr>
          <a:xfrm>
            <a:off x="8987780" y="1714855"/>
            <a:ext cx="281803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知識產權申請世界排名</a:t>
            </a:r>
            <a:endParaRPr lang="en-HK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997B3-2F95-4D66-9F23-0A7C9D530396}"/>
              </a:ext>
            </a:extLst>
          </p:cNvPr>
          <p:cNvSpPr txBox="1"/>
          <p:nvPr/>
        </p:nvSpPr>
        <p:spPr>
          <a:xfrm>
            <a:off x="8890708" y="6090567"/>
            <a:ext cx="2721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世界知識產權組織 </a:t>
            </a:r>
            <a:r>
              <a:rPr lang="en-HK"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AF31A3-D2A1-B6C1-C7C7-E49B80593B9D}"/>
              </a:ext>
            </a:extLst>
          </p:cNvPr>
          <p:cNvGrpSpPr/>
          <p:nvPr/>
        </p:nvGrpSpPr>
        <p:grpSpPr>
          <a:xfrm>
            <a:off x="504175" y="1367391"/>
            <a:ext cx="8128000" cy="5418667"/>
            <a:chOff x="700820" y="1318230"/>
            <a:chExt cx="8128000" cy="5418667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5A9D6C96-DFD8-5909-3B5D-4AA6901630B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15603635"/>
                </p:ext>
              </p:extLst>
            </p:nvPr>
          </p:nvGraphicFramePr>
          <p:xfrm>
            <a:off x="700820" y="1318230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4CB3E5-48BE-700F-3D56-37120F78B7F4}"/>
                </a:ext>
              </a:extLst>
            </p:cNvPr>
            <p:cNvSpPr txBox="1"/>
            <p:nvPr/>
          </p:nvSpPr>
          <p:spPr>
            <a:xfrm>
              <a:off x="7469783" y="2329287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57,840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4502C3-4129-7AA9-A49B-650F73319CFF}"/>
                </a:ext>
              </a:extLst>
            </p:cNvPr>
            <p:cNvSpPr txBox="1"/>
            <p:nvPr/>
          </p:nvSpPr>
          <p:spPr>
            <a:xfrm>
              <a:off x="7576219" y="1639093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58,990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5F882F-5504-7006-6CB8-107B4035C798}"/>
                </a:ext>
              </a:extLst>
            </p:cNvPr>
            <p:cNvSpPr txBox="1"/>
            <p:nvPr/>
          </p:nvSpPr>
          <p:spPr>
            <a:xfrm>
              <a:off x="4533267" y="3743291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19,353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38A078-3803-692B-F03A-E8A3A3E6D8A9}"/>
                </a:ext>
              </a:extLst>
            </p:cNvPr>
            <p:cNvSpPr txBox="1"/>
            <p:nvPr/>
          </p:nvSpPr>
          <p:spPr>
            <a:xfrm>
              <a:off x="7045939" y="3067945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52,660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07CFEB-19A9-0AF8-ED1E-18AE3E700D3E}"/>
                </a:ext>
              </a:extLst>
            </p:cNvPr>
            <p:cNvSpPr txBox="1"/>
            <p:nvPr/>
          </p:nvSpPr>
          <p:spPr>
            <a:xfrm>
              <a:off x="4533267" y="4432997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19,085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D419CA-C5AD-52FB-CCFC-5B3A44226461}"/>
                </a:ext>
              </a:extLst>
            </p:cNvPr>
            <p:cNvSpPr txBox="1"/>
            <p:nvPr/>
          </p:nvSpPr>
          <p:spPr>
            <a:xfrm>
              <a:off x="3621785" y="5106644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7,934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F276CE-D5A9-023D-6A5E-081B7A53F733}"/>
                </a:ext>
              </a:extLst>
            </p:cNvPr>
            <p:cNvSpPr txBox="1"/>
            <p:nvPr/>
          </p:nvSpPr>
          <p:spPr>
            <a:xfrm>
              <a:off x="3451447" y="5780289"/>
              <a:ext cx="9752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5,786</a:t>
              </a:r>
              <a:endParaRPr lang="en-HK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57D02A-89F6-C6D9-0233-8D07B61BC360}"/>
              </a:ext>
            </a:extLst>
          </p:cNvPr>
          <p:cNvSpPr txBox="1"/>
          <p:nvPr/>
        </p:nvSpPr>
        <p:spPr>
          <a:xfrm>
            <a:off x="1802069" y="1162161"/>
            <a:ext cx="7019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International patent applications by country</a:t>
            </a:r>
            <a:endParaRPr lang="en-HK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1625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商店, 火箭 的圖片&#10;&#10;自動產生的描述">
            <a:extLst>
              <a:ext uri="{FF2B5EF4-FFF2-40B4-BE49-F238E27FC236}">
                <a16:creationId xmlns:a16="http://schemas.microsoft.com/office/drawing/2014/main" id="{61CFD604-5F18-43B6-9C26-1D9600B915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604" y="-2096"/>
            <a:ext cx="4573397" cy="686009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76C749-BC36-48EA-92DA-70397ADBA3AF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112275D-6308-4AE6-AEFD-DCD9C2D2162A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3450908-849C-428F-828C-A7F1F844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58"/>
          <a:stretch/>
        </p:blipFill>
        <p:spPr>
          <a:xfrm>
            <a:off x="0" y="4030285"/>
            <a:ext cx="6522098" cy="2227135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5B036A8-C87E-4DE0-AC4A-132327AC5D58}"/>
              </a:ext>
            </a:extLst>
          </p:cNvPr>
          <p:cNvSpPr/>
          <p:nvPr/>
        </p:nvSpPr>
        <p:spPr>
          <a:xfrm>
            <a:off x="7297975" y="5988301"/>
            <a:ext cx="1854903" cy="8247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神舟十三號載人飛船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9EA6C9-BC52-4680-8D73-A6ABF45A4CCE}"/>
              </a:ext>
            </a:extLst>
          </p:cNvPr>
          <p:cNvSpPr txBox="1"/>
          <p:nvPr/>
        </p:nvSpPr>
        <p:spPr>
          <a:xfrm>
            <a:off x="5162420" y="6488668"/>
            <a:ext cx="20261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圖片來源：中新社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462D4A62-1C69-4AEF-8CD8-AF4055C4A847}"/>
              </a:ext>
            </a:extLst>
          </p:cNvPr>
          <p:cNvSpPr txBox="1"/>
          <p:nvPr/>
        </p:nvSpPr>
        <p:spPr>
          <a:xfrm>
            <a:off x="95841" y="6266751"/>
            <a:ext cx="3351435" cy="285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圖片來源：「當代中國」網站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9C8E24C-8AE4-43F9-A6E3-D634034531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00"/>
          <a:stretch/>
        </p:blipFill>
        <p:spPr>
          <a:xfrm>
            <a:off x="0" y="1681934"/>
            <a:ext cx="6522098" cy="20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8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3F23ECE-93F7-4C0E-B095-9691144CE2C8}"/>
              </a:ext>
            </a:extLst>
          </p:cNvPr>
          <p:cNvSpPr txBox="1"/>
          <p:nvPr/>
        </p:nvSpPr>
        <p:spPr>
          <a:xfrm>
            <a:off x="539692" y="1309541"/>
            <a:ext cx="113004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24/4/1970 </a:t>
            </a:r>
            <a:r>
              <a:rPr lang="zh-TW" altLang="en-US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衛星上天</a:t>
            </a:r>
            <a:endParaRPr lang="en-US" altLang="zh-TW" sz="1600" b="1" u="sng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第一顆人造衛星東方紅一號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升空，中國成為全球第</a:t>
            </a:r>
            <a:r>
              <a:rPr lang="en-HK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個發射衛星國家。另外，東方紅一號由長征一號火箭發射，這也是長征系列火箭首飛。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20/11/1999 </a:t>
            </a:r>
            <a:r>
              <a:rPr lang="zh-TW" altLang="en-US" sz="16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神舟首飛</a:t>
            </a:r>
            <a:endParaRPr lang="en-US" altLang="zh-TW" sz="1600" b="1" u="sng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神舟一號飛船成功發射</a:t>
            </a:r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，為後續載人航天作試驗。</a:t>
            </a:r>
            <a:endParaRPr lang="en-US" sz="16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15/10/2003 </a:t>
            </a:r>
            <a:r>
              <a:rPr lang="zh-TW" altLang="en-US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載人飛天</a:t>
            </a:r>
            <a:endParaRPr lang="en-US" altLang="zh-TW" sz="1600" b="1" u="sng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神舟五號飛船發射，把楊利偉送上太空。楊利偉是</a:t>
            </a:r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第一個進入太空中國人，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中國也是第</a:t>
            </a:r>
            <a:r>
              <a:rPr lang="en-HK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能獨力將人送上太空的國家。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24/10/2007 </a:t>
            </a:r>
            <a:r>
              <a:rPr lang="zh-TW" altLang="en-US" sz="16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嫦娥奔月</a:t>
            </a:r>
            <a:endParaRPr lang="en-US" altLang="zh-TW" sz="1600" b="1" u="sng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1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第一個月球探測器嫦娥一號</a:t>
            </a:r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升空。它經</a:t>
            </a:r>
            <a:r>
              <a:rPr lang="en-HK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日飛行進入繞月軌道，並於完成一年多觀測任務後，受控撞向月球表面。</a:t>
            </a:r>
            <a:endParaRPr lang="en-US" sz="16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27/9/2008 </a:t>
            </a:r>
            <a:r>
              <a:rPr lang="zh-TW" altLang="en-US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太空漫步</a:t>
            </a:r>
            <a:endParaRPr lang="en-US" altLang="zh-TW" sz="1600" b="1" u="sng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神舟七號太空人翟志剛出艙，實現</a:t>
            </a:r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中國人第一次太空漫步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18/6/2012 </a:t>
            </a:r>
            <a:r>
              <a:rPr lang="zh-TW" altLang="en-US" sz="1600" b="1" u="sng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太空交會</a:t>
            </a:r>
            <a:endParaRPr lang="en-US" altLang="zh-TW" sz="1600" b="1" u="sng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</a:t>
            </a:r>
            <a:r>
              <a:rPr lang="zh-TW" altLang="en-US" sz="1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舟九號在太空與天宮一號實驗艙交會對接</a:t>
            </a:r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；它搭載的其中一位太空人劉洋，是</a:t>
            </a:r>
            <a:r>
              <a:rPr lang="zh-TW" altLang="en-US" sz="16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首位上太空的中國女性</a:t>
            </a:r>
            <a:r>
              <a:rPr lang="zh-TW" altLang="en-US" sz="16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16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14/12/2013 </a:t>
            </a:r>
            <a:r>
              <a:rPr lang="zh-TW" altLang="en-US" sz="1600" b="1" u="sng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玉兔登月</a:t>
            </a:r>
            <a:endParaRPr lang="en-US" altLang="zh-TW" sz="1600" b="1" u="sng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月球探測器嫦娥三號，搭載</a:t>
            </a:r>
            <a:r>
              <a:rPr lang="zh-TW" altLang="en-US" sz="1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中國第一輛月球車玉兔號在月球表面軟着陸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。翌日玉兔號展開長達</a:t>
            </a:r>
            <a:r>
              <a:rPr lang="en-HK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972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天的巡視探索。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2B39FC1-BFC9-4DB3-9F8B-EA5D208912C0}"/>
              </a:ext>
            </a:extLst>
          </p:cNvPr>
          <p:cNvSpPr txBox="1"/>
          <p:nvPr/>
        </p:nvSpPr>
        <p:spPr>
          <a:xfrm>
            <a:off x="6559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BC7009-F8C2-4EAB-88EB-A7C7D391B852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sp>
        <p:nvSpPr>
          <p:cNvPr id="6" name="矩形: 圓角 24">
            <a:extLst>
              <a:ext uri="{FF2B5EF4-FFF2-40B4-BE49-F238E27FC236}">
                <a16:creationId xmlns:a16="http://schemas.microsoft.com/office/drawing/2014/main" id="{E223E5CC-4862-49CA-AF17-5D3CFD895AB0}"/>
              </a:ext>
            </a:extLst>
          </p:cNvPr>
          <p:cNvSpPr/>
          <p:nvPr/>
        </p:nvSpPr>
        <p:spPr>
          <a:xfrm>
            <a:off x="8777795" y="632571"/>
            <a:ext cx="2874515" cy="56775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</a:rPr>
              <a:t>太空成就列表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9" name="文字方塊 7">
            <a:extLst>
              <a:ext uri="{FF2B5EF4-FFF2-40B4-BE49-F238E27FC236}">
                <a16:creationId xmlns:a16="http://schemas.microsoft.com/office/drawing/2014/main" id="{40CC363C-A194-4A2B-BFAD-C697980E5F58}"/>
              </a:ext>
            </a:extLst>
          </p:cNvPr>
          <p:cNvSpPr txBox="1"/>
          <p:nvPr/>
        </p:nvSpPr>
        <p:spPr>
          <a:xfrm>
            <a:off x="8964575" y="6572520"/>
            <a:ext cx="3227426" cy="285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資料來源：「當代中國」網站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1217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3F23ECE-93F7-4C0E-B095-9691144CE2C8}"/>
              </a:ext>
            </a:extLst>
          </p:cNvPr>
          <p:cNvSpPr txBox="1"/>
          <p:nvPr/>
        </p:nvSpPr>
        <p:spPr>
          <a:xfrm>
            <a:off x="669193" y="1310918"/>
            <a:ext cx="103332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6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3/7/2020 </a:t>
            </a:r>
            <a:r>
              <a:rPr lang="zh-TW" altLang="en-US" sz="16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天問出征</a:t>
            </a:r>
            <a:endParaRPr lang="en-US" altLang="zh-TW" sz="1600" b="1" u="sng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火星探測器天問一號升空，展開中國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首次自主探測火星任務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。它飛行</a:t>
            </a:r>
            <a:r>
              <a:rPr lang="en-HK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天後進入火星軌道，至</a:t>
            </a:r>
            <a:r>
              <a:rPr lang="en-HK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HK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</a:t>
            </a:r>
            <a:r>
              <a:rPr lang="en-HK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日在火星着陸。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 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18/12/2020 </a:t>
            </a:r>
            <a:r>
              <a:rPr lang="zh-TW" altLang="en-US" sz="1600" b="1" u="sng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採回月壤</a:t>
            </a:r>
            <a:endParaRPr lang="en-US" altLang="zh-TW" sz="1600" b="1" u="sng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月球探測器嫦娥五號完成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中國首次月球採樣任務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，把大約</a:t>
            </a:r>
            <a:r>
              <a:rPr lang="en-HK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1.7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公斤月球岩土帶到地球，返回艙着陸內蒙古。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29/4/2021 </a:t>
            </a:r>
            <a:r>
              <a:rPr lang="zh-TW" altLang="en-US" sz="16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太空建站</a:t>
            </a:r>
            <a:endParaRPr lang="en-US" altLang="zh-TW" sz="1600" b="1" u="sng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中國太空站的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「第一塊積木」天和號核心艙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，從海南文昌航天發射場升空，太空站建設全面展開。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22/5/2021 </a:t>
            </a:r>
            <a:r>
              <a:rPr lang="zh-TW" altLang="en-US" sz="1600" b="1" u="sng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祝融巡火</a:t>
            </a:r>
            <a:endParaRPr lang="en-US" altLang="zh-TW" sz="1600" b="1" u="sng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天問一號搭載的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祝融號火星車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離開着陸平台，駛上火星表面開始巡視探測。在此之前，僅美國有火星車安全着陸和展開巡視探測。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17/6/2021 </a:t>
            </a:r>
            <a:r>
              <a:rPr lang="zh-TW" altLang="en-US" sz="1600" b="1" u="sng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進駐天宮</a:t>
            </a:r>
            <a:endParaRPr lang="en-US" altLang="zh-TW" sz="1600" b="1" u="sng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神舟十二號飛船升空，與天和號核心艙對接，聶海勝、劉伯明和湯洪波成為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中國太空站</a:t>
            </a:r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第一批訪客。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HK" sz="1600" b="1" u="sng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19/04/2022 </a:t>
            </a:r>
            <a:r>
              <a:rPr lang="zh-TW" altLang="en-US" sz="1600" b="1" u="sng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速度領先</a:t>
            </a:r>
            <a:endParaRPr lang="en-US" altLang="zh-TW" sz="1600" b="1" u="sng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接載中國太空人翟志剛、王亞平和葉光富的神舟十三號，於</a:t>
            </a:r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2022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年</a:t>
            </a:r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4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月</a:t>
            </a:r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16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日返回地球。與以往神舟飛船不同的是，神舟十三號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首次實現「快速返回」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，把以往「回程」所需要的一天多時間，大幅縮短到約</a:t>
            </a:r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9</a:t>
            </a:r>
            <a:r>
              <a:rPr lang="zh-TW" altLang="en-US" sz="1600" dirty="0">
                <a:solidFill>
                  <a:schemeClr val="accent5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小時，創造歷史。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2B39FC1-BFC9-4DB3-9F8B-EA5D208912C0}"/>
              </a:ext>
            </a:extLst>
          </p:cNvPr>
          <p:cNvSpPr txBox="1"/>
          <p:nvPr/>
        </p:nvSpPr>
        <p:spPr>
          <a:xfrm>
            <a:off x="6559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BC7009-F8C2-4EAB-88EB-A7C7D391B852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sp>
        <p:nvSpPr>
          <p:cNvPr id="6" name="矩形: 圓角 24">
            <a:extLst>
              <a:ext uri="{FF2B5EF4-FFF2-40B4-BE49-F238E27FC236}">
                <a16:creationId xmlns:a16="http://schemas.microsoft.com/office/drawing/2014/main" id="{E223E5CC-4862-49CA-AF17-5D3CFD895AB0}"/>
              </a:ext>
            </a:extLst>
          </p:cNvPr>
          <p:cNvSpPr/>
          <p:nvPr/>
        </p:nvSpPr>
        <p:spPr>
          <a:xfrm>
            <a:off x="8777795" y="632571"/>
            <a:ext cx="2874515" cy="56775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</a:rPr>
              <a:t>太空成就列表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7" name="文字方塊 7">
            <a:extLst>
              <a:ext uri="{FF2B5EF4-FFF2-40B4-BE49-F238E27FC236}">
                <a16:creationId xmlns:a16="http://schemas.microsoft.com/office/drawing/2014/main" id="{42243E54-1291-419E-932A-2DD64AF4E28E}"/>
              </a:ext>
            </a:extLst>
          </p:cNvPr>
          <p:cNvSpPr txBox="1"/>
          <p:nvPr/>
        </p:nvSpPr>
        <p:spPr>
          <a:xfrm>
            <a:off x="8971604" y="6507144"/>
            <a:ext cx="3220396" cy="285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資料來源：「當代中國」網站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673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3EE1C7E-49AB-4584-9A7E-90CBF70EDA68}"/>
              </a:ext>
            </a:extLst>
          </p:cNvPr>
          <p:cNvSpPr txBox="1"/>
          <p:nvPr/>
        </p:nvSpPr>
        <p:spPr>
          <a:xfrm>
            <a:off x="-11147" y="0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8EA293A-63BC-4647-8955-14C4538A4515}"/>
              </a:ext>
            </a:extLst>
          </p:cNvPr>
          <p:cNvSpPr/>
          <p:nvPr/>
        </p:nvSpPr>
        <p:spPr>
          <a:xfrm>
            <a:off x="6697250" y="162255"/>
            <a:ext cx="2519495" cy="6104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中西文明比較圖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B6170D43-C41D-BD5E-8D2C-0395320C2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08760"/>
              </p:ext>
            </p:extLst>
          </p:nvPr>
        </p:nvGraphicFramePr>
        <p:xfrm>
          <a:off x="-11147" y="1887795"/>
          <a:ext cx="12191996" cy="409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16">
                  <a:extLst>
                    <a:ext uri="{9D8B030D-6E8A-4147-A177-3AD203B41FA5}">
                      <a16:colId xmlns:a16="http://schemas.microsoft.com/office/drawing/2014/main" val="712370991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2280160894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3714278902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898953853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3948555285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4074201211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2809813439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2692628533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3020486526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4171908362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4235251001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759451268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2739278472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797081380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1732374180"/>
                    </a:ext>
                  </a:extLst>
                </a:gridCol>
                <a:gridCol w="781992">
                  <a:extLst>
                    <a:ext uri="{9D8B030D-6E8A-4147-A177-3AD203B41FA5}">
                      <a16:colId xmlns:a16="http://schemas.microsoft.com/office/drawing/2014/main" val="4161871886"/>
                    </a:ext>
                  </a:extLst>
                </a:gridCol>
              </a:tblGrid>
              <a:tr h="1365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東亞</a:t>
                      </a:r>
                      <a:endParaRPr lang="zh-HK" altLang="en-US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398525"/>
                  </a:ext>
                </a:extLst>
              </a:tr>
              <a:tr h="1365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西亞</a:t>
                      </a:r>
                      <a:endParaRPr lang="zh-HK" altLang="en-US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702432"/>
                  </a:ext>
                </a:extLst>
              </a:tr>
              <a:tr h="1365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歐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洲</a:t>
                      </a:r>
                      <a:endParaRPr lang="zh-HK" altLang="en-US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37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25E0760-C335-E4A3-7B23-D60F4845187B}"/>
              </a:ext>
            </a:extLst>
          </p:cNvPr>
          <p:cNvSpPr txBox="1"/>
          <p:nvPr/>
        </p:nvSpPr>
        <p:spPr>
          <a:xfrm>
            <a:off x="989286" y="5985702"/>
            <a:ext cx="10788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/>
              <a:t>500        </a:t>
            </a:r>
            <a:r>
              <a:rPr lang="en-US" altLang="zh-HK"/>
              <a:t>400        300        200         100           0          100         200        300        400        500         600        700        800   </a:t>
            </a:r>
            <a:endParaRPr lang="zh-HK" alt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F4B20-720D-2860-538F-6DEA5D135942}"/>
              </a:ext>
            </a:extLst>
          </p:cNvPr>
          <p:cNvCxnSpPr/>
          <p:nvPr/>
        </p:nvCxnSpPr>
        <p:spPr>
          <a:xfrm>
            <a:off x="431305" y="5459856"/>
            <a:ext cx="803295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354B314-1228-6C4F-7A35-CE6F1181750D}"/>
              </a:ext>
            </a:extLst>
          </p:cNvPr>
          <p:cNvSpPr/>
          <p:nvPr/>
        </p:nvSpPr>
        <p:spPr>
          <a:xfrm>
            <a:off x="458200" y="5588529"/>
            <a:ext cx="3352800" cy="2870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迦太基</a:t>
            </a:r>
            <a:endParaRPr lang="zh-HK" altLang="en-US" sz="16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219BE8-1FD8-8482-449D-AC7045F287E2}"/>
              </a:ext>
            </a:extLst>
          </p:cNvPr>
          <p:cNvSpPr/>
          <p:nvPr/>
        </p:nvSpPr>
        <p:spPr>
          <a:xfrm>
            <a:off x="1189672" y="4634483"/>
            <a:ext cx="3915149" cy="5555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羅馬共和國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FE28-12DA-E4D9-AEB5-32EC93CB358D}"/>
              </a:ext>
            </a:extLst>
          </p:cNvPr>
          <p:cNvSpPr txBox="1"/>
          <p:nvPr/>
        </p:nvSpPr>
        <p:spPr>
          <a:xfrm>
            <a:off x="364938" y="4880674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愛琴文明</a:t>
            </a:r>
            <a:endParaRPr lang="en-US" altLang="zh-TW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埃及古王國</a:t>
            </a:r>
            <a:endParaRPr lang="zh-HK" altLang="en-US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38639-2337-D4CB-AEA3-D9300AB848DD}"/>
              </a:ext>
            </a:extLst>
          </p:cNvPr>
          <p:cNvSpPr txBox="1"/>
          <p:nvPr/>
        </p:nvSpPr>
        <p:spPr>
          <a:xfrm>
            <a:off x="9647030" y="518285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法蘭克王國</a:t>
            </a:r>
            <a:endParaRPr lang="zh-HK" altLang="en-US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C9CCA-86A9-FF2A-945C-43FC1BB3A26D}"/>
              </a:ext>
            </a:extLst>
          </p:cNvPr>
          <p:cNvSpPr txBox="1"/>
          <p:nvPr/>
        </p:nvSpPr>
        <p:spPr>
          <a:xfrm>
            <a:off x="9647030" y="551009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西哥德王國</a:t>
            </a:r>
            <a:endParaRPr lang="zh-HK" altLang="en-US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1367D-275F-6535-AF34-83B7C2B94670}"/>
              </a:ext>
            </a:extLst>
          </p:cNvPr>
          <p:cNvSpPr/>
          <p:nvPr/>
        </p:nvSpPr>
        <p:spPr>
          <a:xfrm>
            <a:off x="1090612" y="3284221"/>
            <a:ext cx="1481421" cy="2846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0381B9-D35E-CFB3-5DCC-AFC874B711DA}"/>
              </a:ext>
            </a:extLst>
          </p:cNvPr>
          <p:cNvSpPr/>
          <p:nvPr/>
        </p:nvSpPr>
        <p:spPr>
          <a:xfrm>
            <a:off x="2566709" y="3279446"/>
            <a:ext cx="226305" cy="13773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亞歷山大帝國</a:t>
            </a:r>
            <a:endParaRPr lang="zh-HK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8802F4-9026-87F4-8B31-9AD27EF716C0}"/>
              </a:ext>
            </a:extLst>
          </p:cNvPr>
          <p:cNvSpPr/>
          <p:nvPr/>
        </p:nvSpPr>
        <p:spPr>
          <a:xfrm>
            <a:off x="5104821" y="4104099"/>
            <a:ext cx="3159352" cy="54564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羅馬帝國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05E39-0B6C-E59D-D6D0-9315F232DB2F}"/>
              </a:ext>
            </a:extLst>
          </p:cNvPr>
          <p:cNvSpPr/>
          <p:nvPr/>
        </p:nvSpPr>
        <p:spPr>
          <a:xfrm>
            <a:off x="8264173" y="3857880"/>
            <a:ext cx="3916680" cy="5612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東羅馬帝國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952D98-BA4C-3CF6-5D2B-280B18E341E0}"/>
              </a:ext>
            </a:extLst>
          </p:cNvPr>
          <p:cNvSpPr/>
          <p:nvPr/>
        </p:nvSpPr>
        <p:spPr>
          <a:xfrm>
            <a:off x="8275321" y="4636912"/>
            <a:ext cx="519139" cy="5595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羅馬帝國</a:t>
            </a:r>
            <a:endParaRPr lang="zh-HK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F80887-A373-F5CF-B298-30287C1D7B6D}"/>
              </a:ext>
            </a:extLst>
          </p:cNvPr>
          <p:cNvSpPr/>
          <p:nvPr/>
        </p:nvSpPr>
        <p:spPr>
          <a:xfrm>
            <a:off x="9903321" y="3300067"/>
            <a:ext cx="2288681" cy="5578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伊斯蘭帝國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5F9171-BC2E-2FD9-1672-61BD5CB37C9A}"/>
              </a:ext>
            </a:extLst>
          </p:cNvPr>
          <p:cNvSpPr txBox="1"/>
          <p:nvPr/>
        </p:nvSpPr>
        <p:spPr>
          <a:xfrm>
            <a:off x="431306" y="368803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西臺王國</a:t>
            </a:r>
            <a:endParaRPr lang="en-US" altLang="zh-TW" sz="12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亞述帝國</a:t>
            </a:r>
            <a:endParaRPr lang="zh-HK" altLang="en-US" sz="12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FA07A5-C96C-0424-D4AB-5A45FC818413}"/>
              </a:ext>
            </a:extLst>
          </p:cNvPr>
          <p:cNvSpPr txBox="1"/>
          <p:nvPr/>
        </p:nvSpPr>
        <p:spPr>
          <a:xfrm>
            <a:off x="585193" y="243835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殷周</a:t>
            </a:r>
            <a:endParaRPr lang="zh-HK" altLang="en-US" sz="1200" b="1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9AE6FF-80B2-960D-B4F1-1565FE7AAFB7}"/>
              </a:ext>
            </a:extLst>
          </p:cNvPr>
          <p:cNvSpPr/>
          <p:nvPr/>
        </p:nvSpPr>
        <p:spPr>
          <a:xfrm>
            <a:off x="9892169" y="1918103"/>
            <a:ext cx="2288681" cy="9458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唐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49CCB4-76B2-0E6A-B770-B7C758E5D404}"/>
              </a:ext>
            </a:extLst>
          </p:cNvPr>
          <p:cNvSpPr/>
          <p:nvPr/>
        </p:nvSpPr>
        <p:spPr>
          <a:xfrm>
            <a:off x="11435787" y="2894249"/>
            <a:ext cx="745063" cy="1791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1051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吳哥王朝</a:t>
            </a:r>
            <a:endParaRPr lang="zh-HK" altLang="en-US" sz="1051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614EDA-9CE8-7B4C-7A4B-AC294D64CD27}"/>
              </a:ext>
            </a:extLst>
          </p:cNvPr>
          <p:cNvSpPr txBox="1"/>
          <p:nvPr/>
        </p:nvSpPr>
        <p:spPr>
          <a:xfrm>
            <a:off x="10597718" y="284464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吐蕃</a:t>
            </a:r>
            <a:endParaRPr lang="zh-HK" altLang="en-US" sz="1200" b="1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07B8BD-EA97-28FB-746E-A24FBC1CD989}"/>
              </a:ext>
            </a:extLst>
          </p:cNvPr>
          <p:cNvSpPr txBox="1"/>
          <p:nvPr/>
        </p:nvSpPr>
        <p:spPr>
          <a:xfrm>
            <a:off x="9451177" y="221753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隋</a:t>
            </a:r>
            <a:endParaRPr lang="zh-HK" altLang="en-US" sz="16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F8036F-DA5C-15AB-6A39-96E5CEA9D3EE}"/>
              </a:ext>
            </a:extLst>
          </p:cNvPr>
          <p:cNvSpPr txBox="1"/>
          <p:nvPr/>
        </p:nvSpPr>
        <p:spPr>
          <a:xfrm>
            <a:off x="8734489" y="222526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北魏</a:t>
            </a:r>
            <a:endParaRPr lang="zh-HK" altLang="en-US" sz="16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3481D3-F186-BD14-9F36-8071B9DE04B6}"/>
              </a:ext>
            </a:extLst>
          </p:cNvPr>
          <p:cNvSpPr txBox="1"/>
          <p:nvPr/>
        </p:nvSpPr>
        <p:spPr>
          <a:xfrm>
            <a:off x="7874323" y="221753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晉</a:t>
            </a:r>
            <a:endParaRPr lang="zh-HK" altLang="en-US" sz="16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4B9AB-84B3-4FFF-1497-B25F2AD676DD}"/>
              </a:ext>
            </a:extLst>
          </p:cNvPr>
          <p:cNvSpPr txBox="1"/>
          <p:nvPr/>
        </p:nvSpPr>
        <p:spPr>
          <a:xfrm>
            <a:off x="6669392" y="197131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魏</a:t>
            </a:r>
            <a:endParaRPr lang="en-US" altLang="zh-TW" sz="16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蜀</a:t>
            </a:r>
            <a:endParaRPr lang="en-US" altLang="zh-TW" sz="16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</a:t>
            </a:r>
            <a:endParaRPr lang="zh-HK" altLang="en-US" sz="16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AA7381-3E4B-769E-3A4B-68E80DBC93BB}"/>
              </a:ext>
            </a:extLst>
          </p:cNvPr>
          <p:cNvSpPr/>
          <p:nvPr/>
        </p:nvSpPr>
        <p:spPr>
          <a:xfrm>
            <a:off x="5139799" y="1918103"/>
            <a:ext cx="1548244" cy="94583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東漢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4E9128-B310-AFD0-B4C8-BD0C542B9B8C}"/>
              </a:ext>
            </a:extLst>
          </p:cNvPr>
          <p:cNvSpPr/>
          <p:nvPr/>
        </p:nvSpPr>
        <p:spPr>
          <a:xfrm>
            <a:off x="3698509" y="1918103"/>
            <a:ext cx="1430139" cy="94583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西漢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9C93E5-CD74-5FE3-7CF8-27FC423E8CFD}"/>
              </a:ext>
            </a:extLst>
          </p:cNvPr>
          <p:cNvSpPr/>
          <p:nvPr/>
        </p:nvSpPr>
        <p:spPr>
          <a:xfrm>
            <a:off x="3448357" y="1918103"/>
            <a:ext cx="250153" cy="9458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秦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D3F510-193A-08C0-EF7E-5048977AC315}"/>
              </a:ext>
            </a:extLst>
          </p:cNvPr>
          <p:cNvSpPr/>
          <p:nvPr/>
        </p:nvSpPr>
        <p:spPr>
          <a:xfrm>
            <a:off x="2904069" y="2874597"/>
            <a:ext cx="2808252" cy="1791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匈奴</a:t>
            </a:r>
            <a:endParaRPr lang="zh-HK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AA7A3-DB9F-1624-1831-6450A27811C3}"/>
              </a:ext>
            </a:extLst>
          </p:cNvPr>
          <p:cNvSpPr txBox="1"/>
          <p:nvPr/>
        </p:nvSpPr>
        <p:spPr>
          <a:xfrm>
            <a:off x="3535438" y="519791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凱爾特文化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A596C8-8CDF-BE9B-5512-1E9640752D16}"/>
              </a:ext>
            </a:extLst>
          </p:cNvPr>
          <p:cNvSpPr txBox="1"/>
          <p:nvPr/>
        </p:nvSpPr>
        <p:spPr>
          <a:xfrm>
            <a:off x="657599" y="1354092"/>
            <a:ext cx="49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釋迦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牟尼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640067-2479-B0CD-0E96-340AB7579D01}"/>
              </a:ext>
            </a:extLst>
          </p:cNvPr>
          <p:cNvSpPr txBox="1"/>
          <p:nvPr/>
        </p:nvSpPr>
        <p:spPr>
          <a:xfrm>
            <a:off x="1030705" y="1354091"/>
            <a:ext cx="30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孔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子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032BCA-ED36-6FD3-F0D9-557369A3958C}"/>
              </a:ext>
            </a:extLst>
          </p:cNvPr>
          <p:cNvSpPr txBox="1"/>
          <p:nvPr/>
        </p:nvSpPr>
        <p:spPr>
          <a:xfrm>
            <a:off x="1768070" y="1354092"/>
            <a:ext cx="50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蘇格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拉底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EB4F74-7CE2-2AD6-D825-209C61EF6162}"/>
              </a:ext>
            </a:extLst>
          </p:cNvPr>
          <p:cNvSpPr txBox="1"/>
          <p:nvPr/>
        </p:nvSpPr>
        <p:spPr>
          <a:xfrm>
            <a:off x="2168030" y="1354092"/>
            <a:ext cx="50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亞歷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山大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5B7303-5E72-6ABC-6A9D-8AEC89760930}"/>
              </a:ext>
            </a:extLst>
          </p:cNvPr>
          <p:cNvSpPr txBox="1"/>
          <p:nvPr/>
        </p:nvSpPr>
        <p:spPr>
          <a:xfrm>
            <a:off x="2764091" y="1354091"/>
            <a:ext cx="49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秦始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皇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171992-EF16-D6A0-5505-8692F3808292}"/>
              </a:ext>
            </a:extLst>
          </p:cNvPr>
          <p:cNvSpPr txBox="1"/>
          <p:nvPr/>
        </p:nvSpPr>
        <p:spPr>
          <a:xfrm>
            <a:off x="3135289" y="1354091"/>
            <a:ext cx="51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漢尼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拔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222831-804A-07DA-4BA6-A5898022111A}"/>
              </a:ext>
            </a:extLst>
          </p:cNvPr>
          <p:cNvSpPr txBox="1"/>
          <p:nvPr/>
        </p:nvSpPr>
        <p:spPr>
          <a:xfrm>
            <a:off x="6450442" y="1354091"/>
            <a:ext cx="29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曹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操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B66CEC-16F9-A099-194A-915FF6DE9569}"/>
              </a:ext>
            </a:extLst>
          </p:cNvPr>
          <p:cNvSpPr txBox="1"/>
          <p:nvPr/>
        </p:nvSpPr>
        <p:spPr>
          <a:xfrm>
            <a:off x="9458517" y="1354091"/>
            <a:ext cx="82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穆罕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默德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9C3E31-9BA1-0E88-0EE0-C551D94F895B}"/>
              </a:ext>
            </a:extLst>
          </p:cNvPr>
          <p:cNvSpPr txBox="1"/>
          <p:nvPr/>
        </p:nvSpPr>
        <p:spPr>
          <a:xfrm>
            <a:off x="10509340" y="1354091"/>
            <a:ext cx="49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安祿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山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47C40E-C28C-B655-7288-404B5E209F02}"/>
              </a:ext>
            </a:extLst>
          </p:cNvPr>
          <p:cNvSpPr txBox="1"/>
          <p:nvPr/>
        </p:nvSpPr>
        <p:spPr>
          <a:xfrm>
            <a:off x="4102624" y="1354091"/>
            <a:ext cx="380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凱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撒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559197-67DA-E387-C338-DF3EACEEEB1D}"/>
              </a:ext>
            </a:extLst>
          </p:cNvPr>
          <p:cNvSpPr txBox="1"/>
          <p:nvPr/>
        </p:nvSpPr>
        <p:spPr>
          <a:xfrm>
            <a:off x="4610776" y="1354092"/>
            <a:ext cx="49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奧古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斯都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E9FDD5-C18C-A7DC-4F40-6910CDF02A94}"/>
              </a:ext>
            </a:extLst>
          </p:cNvPr>
          <p:cNvSpPr txBox="1"/>
          <p:nvPr/>
        </p:nvSpPr>
        <p:spPr>
          <a:xfrm>
            <a:off x="5061471" y="1354091"/>
            <a:ext cx="312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耶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穌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3F31B7-DFCA-36ED-D8BC-5C90644BFFFB}"/>
              </a:ext>
            </a:extLst>
          </p:cNvPr>
          <p:cNvSpPr txBox="1"/>
          <p:nvPr/>
        </p:nvSpPr>
        <p:spPr>
          <a:xfrm>
            <a:off x="4437612" y="6255530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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公元前  公元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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A192313-AB6F-40B5-B1FA-4425838E620F}"/>
              </a:ext>
            </a:extLst>
          </p:cNvPr>
          <p:cNvSpPr txBox="1"/>
          <p:nvPr/>
        </p:nvSpPr>
        <p:spPr>
          <a:xfrm>
            <a:off x="9114100" y="6469535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1312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76C749-BC36-48EA-92DA-70397ADBA3AF}"/>
              </a:ext>
            </a:extLst>
          </p:cNvPr>
          <p:cNvSpPr txBox="1"/>
          <p:nvPr/>
        </p:nvSpPr>
        <p:spPr>
          <a:xfrm>
            <a:off x="6559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DF37A65-9A5D-48AB-8F38-F5B5E6145509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D53790-2066-498A-AEA7-2EA3B198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03" y="1491943"/>
            <a:ext cx="8880763" cy="46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: 圓角 24">
            <a:extLst>
              <a:ext uri="{FF2B5EF4-FFF2-40B4-BE49-F238E27FC236}">
                <a16:creationId xmlns:a16="http://schemas.microsoft.com/office/drawing/2014/main" id="{8E37E24D-CC03-4AAE-8B77-9CFB1AB1D281}"/>
              </a:ext>
            </a:extLst>
          </p:cNvPr>
          <p:cNvSpPr/>
          <p:nvPr/>
        </p:nvSpPr>
        <p:spPr>
          <a:xfrm>
            <a:off x="111968" y="5623318"/>
            <a:ext cx="5449077" cy="1104055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</a:rPr>
              <a:t>盤點北京冬奧開幕式「黑科技」打造世界最大</a:t>
            </a:r>
            <a:r>
              <a:rPr lang="en-US" altLang="zh-TW" sz="2800" b="1">
                <a:solidFill>
                  <a:schemeClr val="bg1"/>
                </a:solidFill>
              </a:rPr>
              <a:t>LED</a:t>
            </a:r>
            <a:r>
              <a:rPr lang="zh-TW" altLang="en-US" sz="2800" b="1">
                <a:solidFill>
                  <a:schemeClr val="bg1"/>
                </a:solidFill>
              </a:rPr>
              <a:t>立體舞台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6" name="文字方塊 7">
            <a:extLst>
              <a:ext uri="{FF2B5EF4-FFF2-40B4-BE49-F238E27FC236}">
                <a16:creationId xmlns:a16="http://schemas.microsoft.com/office/drawing/2014/main" id="{95086585-052E-4FE2-92A1-0525C05CA1B2}"/>
              </a:ext>
            </a:extLst>
          </p:cNvPr>
          <p:cNvSpPr txBox="1"/>
          <p:nvPr/>
        </p:nvSpPr>
        <p:spPr>
          <a:xfrm>
            <a:off x="9000207" y="6437573"/>
            <a:ext cx="3191793" cy="4126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圖片來源：「當代中國」網站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163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76C749-BC36-48EA-92DA-70397ADBA3AF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112275D-6308-4AE6-AEFD-DCD9C2D2162A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9EA6C9-BC52-4680-8D73-A6ABF45A4CCE}"/>
              </a:ext>
            </a:extLst>
          </p:cNvPr>
          <p:cNvSpPr txBox="1"/>
          <p:nvPr/>
        </p:nvSpPr>
        <p:spPr>
          <a:xfrm>
            <a:off x="8300021" y="6489811"/>
            <a:ext cx="389197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圖片來源：中新社、中國文化研究院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1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8C117FDC-D376-49D1-AA19-4FB1889CD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169" y="4109024"/>
            <a:ext cx="2823271" cy="2250141"/>
          </a:xfrm>
          <a:prstGeom prst="rect">
            <a:avLst/>
          </a:prstGeom>
        </p:spPr>
      </p:pic>
      <p:pic>
        <p:nvPicPr>
          <p:cNvPr id="23" name="Picture 18" descr="A picture containing text, indoor, person, working&#10;&#10;Description automatically generated">
            <a:extLst>
              <a:ext uri="{FF2B5EF4-FFF2-40B4-BE49-F238E27FC236}">
                <a16:creationId xmlns:a16="http://schemas.microsoft.com/office/drawing/2014/main" id="{41F3362E-C4C8-45F7-8772-4B12650D4B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126" y="4379312"/>
            <a:ext cx="2969780" cy="1979853"/>
          </a:xfrm>
          <a:prstGeom prst="rect">
            <a:avLst/>
          </a:prstGeom>
        </p:spPr>
      </p:pic>
      <p:pic>
        <p:nvPicPr>
          <p:cNvPr id="24" name="Picture 21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55E96804-D8D8-443F-88ED-DED0EDCD13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205" y="1402859"/>
            <a:ext cx="3147299" cy="2103851"/>
          </a:xfrm>
          <a:prstGeom prst="rect">
            <a:avLst/>
          </a:prstGeom>
        </p:spPr>
      </p:pic>
      <p:pic>
        <p:nvPicPr>
          <p:cNvPr id="25" name="Picture 30" descr="A picture containing outdoor, ground, transport&#10;&#10;Description automatically generated">
            <a:extLst>
              <a:ext uri="{FF2B5EF4-FFF2-40B4-BE49-F238E27FC236}">
                <a16:creationId xmlns:a16="http://schemas.microsoft.com/office/drawing/2014/main" id="{5C88F8AB-AE88-42AE-874B-CB9123E48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82"/>
          <a:stretch/>
        </p:blipFill>
        <p:spPr>
          <a:xfrm>
            <a:off x="1074526" y="1402886"/>
            <a:ext cx="2750457" cy="2700863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968D306-EDF8-4230-B1BC-65AADBD614EC}"/>
              </a:ext>
            </a:extLst>
          </p:cNvPr>
          <p:cNvSpPr/>
          <p:nvPr/>
        </p:nvSpPr>
        <p:spPr>
          <a:xfrm>
            <a:off x="6068317" y="5537357"/>
            <a:ext cx="2567615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環境可持續發展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193C3F66-A508-4881-95D1-9094A10E05FD}"/>
              </a:ext>
            </a:extLst>
          </p:cNvPr>
          <p:cNvSpPr/>
          <p:nvPr/>
        </p:nvSpPr>
        <p:spPr>
          <a:xfrm>
            <a:off x="3455824" y="6035165"/>
            <a:ext cx="1544411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智慧醫療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BF48D1EE-EAAE-485C-9CE8-35768FEC4BAD}"/>
              </a:ext>
            </a:extLst>
          </p:cNvPr>
          <p:cNvSpPr/>
          <p:nvPr/>
        </p:nvSpPr>
        <p:spPr>
          <a:xfrm>
            <a:off x="7247833" y="3290304"/>
            <a:ext cx="1544411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工業生產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B47DBAF0-522B-445E-97D2-AB16FBAFEA3D}"/>
              </a:ext>
            </a:extLst>
          </p:cNvPr>
          <p:cNvSpPr/>
          <p:nvPr/>
        </p:nvSpPr>
        <p:spPr>
          <a:xfrm>
            <a:off x="517993" y="3455747"/>
            <a:ext cx="1544073" cy="648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公共衞生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9C2A6F2-2237-4DF4-9BAB-085367DA6F04}"/>
              </a:ext>
            </a:extLst>
          </p:cNvPr>
          <p:cNvSpPr/>
          <p:nvPr/>
        </p:nvSpPr>
        <p:spPr>
          <a:xfrm>
            <a:off x="5000235" y="3184764"/>
            <a:ext cx="1343419" cy="118996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chemeClr val="bg1"/>
                </a:solidFill>
              </a:rPr>
              <a:t>5G</a:t>
            </a:r>
            <a:r>
              <a:rPr lang="zh-TW" altLang="en-US" sz="3600" b="1">
                <a:solidFill>
                  <a:schemeClr val="bg1"/>
                </a:solidFill>
              </a:rPr>
              <a:t>的應用</a:t>
            </a:r>
          </a:p>
        </p:txBody>
      </p:sp>
    </p:spTree>
    <p:extLst>
      <p:ext uri="{BB962C8B-B14F-4D97-AF65-F5344CB8AC3E}">
        <p14:creationId xmlns:p14="http://schemas.microsoft.com/office/powerpoint/2010/main" val="221832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76C749-BC36-48EA-92DA-70397ADBA3AF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112275D-6308-4AE6-AEFD-DCD9C2D2162A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9EA6C9-BC52-4680-8D73-A6ABF45A4CCE}"/>
              </a:ext>
            </a:extLst>
          </p:cNvPr>
          <p:cNvSpPr txBox="1"/>
          <p:nvPr/>
        </p:nvSpPr>
        <p:spPr>
          <a:xfrm>
            <a:off x="200566" y="5876898"/>
            <a:ext cx="4182035" cy="6928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資料及圖片來源：「當代中國」網站、中國文化研究院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F0F9BCDC-373C-4880-AA49-EA21413E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66" y="1593527"/>
            <a:ext cx="4354133" cy="28525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05094953-5287-44F0-B2D6-37DCFFF562C9}"/>
              </a:ext>
            </a:extLst>
          </p:cNvPr>
          <p:cNvSpPr/>
          <p:nvPr/>
        </p:nvSpPr>
        <p:spPr>
          <a:xfrm>
            <a:off x="372664" y="4373786"/>
            <a:ext cx="4009937" cy="88814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b="1">
                <a:solidFill>
                  <a:schemeClr val="bg1"/>
                </a:solidFill>
              </a:rPr>
              <a:t>世界上商業運營時速最高的動車組列車</a:t>
            </a:r>
            <a:r>
              <a:rPr lang="en-US" altLang="zh-TW" sz="2400" b="1">
                <a:solidFill>
                  <a:schemeClr val="bg1"/>
                </a:solidFill>
              </a:rPr>
              <a:t>——</a:t>
            </a:r>
            <a:r>
              <a:rPr lang="zh-TW" altLang="en-US" sz="2400" b="1">
                <a:solidFill>
                  <a:schemeClr val="bg1"/>
                </a:solidFill>
              </a:rPr>
              <a:t>復興號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A129188-4FE7-458D-AEB5-3012505D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65" y="1193912"/>
            <a:ext cx="7436737" cy="56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56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76C749-BC36-48EA-92DA-70397ADBA3AF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112275D-6308-4AE6-AEFD-DCD9C2D2162A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15339D0E-2CDA-426C-B8BC-123EC473F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435835"/>
              </p:ext>
            </p:extLst>
          </p:nvPr>
        </p:nvGraphicFramePr>
        <p:xfrm>
          <a:off x="2090993" y="1516229"/>
          <a:ext cx="8154220" cy="503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44D1DA6F-4617-43BF-82CF-D059AFB2DB9F}"/>
              </a:ext>
            </a:extLst>
          </p:cNvPr>
          <p:cNvSpPr txBox="1"/>
          <p:nvPr/>
        </p:nvSpPr>
        <p:spPr>
          <a:xfrm>
            <a:off x="1414291" y="1822555"/>
            <a:ext cx="77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38B661C-6630-4E30-80F5-70C84FFD5813}"/>
              </a:ext>
            </a:extLst>
          </p:cNvPr>
          <p:cNvSpPr txBox="1"/>
          <p:nvPr/>
        </p:nvSpPr>
        <p:spPr>
          <a:xfrm>
            <a:off x="10111119" y="6094410"/>
            <a:ext cx="132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長度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公里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DECE510-05CF-472D-8666-F3BF9438028E}"/>
              </a:ext>
            </a:extLst>
          </p:cNvPr>
          <p:cNvSpPr txBox="1"/>
          <p:nvPr/>
        </p:nvSpPr>
        <p:spPr>
          <a:xfrm>
            <a:off x="9044491" y="2007222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(39,728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7D2461D-ECCD-4AB2-818C-80927184C8CD}"/>
              </a:ext>
            </a:extLst>
          </p:cNvPr>
          <p:cNvSpPr txBox="1"/>
          <p:nvPr/>
        </p:nvSpPr>
        <p:spPr>
          <a:xfrm>
            <a:off x="3129069" y="2416126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西班牙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(4,900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EA13D4D-0258-428F-9DBC-5C557D9F78E2}"/>
              </a:ext>
            </a:extLst>
          </p:cNvPr>
          <p:cNvSpPr txBox="1"/>
          <p:nvPr/>
        </p:nvSpPr>
        <p:spPr>
          <a:xfrm>
            <a:off x="2839054" y="2782343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日本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(3,446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0BA282C-6C54-455A-904D-9E561C86C9E2}"/>
              </a:ext>
            </a:extLst>
          </p:cNvPr>
          <p:cNvSpPr txBox="1"/>
          <p:nvPr/>
        </p:nvSpPr>
        <p:spPr>
          <a:xfrm>
            <a:off x="2780330" y="3566638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土耳其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(2,926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A7E38BD-3D01-4E2C-B3B1-6B4EF44DDBB9}"/>
              </a:ext>
            </a:extLst>
          </p:cNvPr>
          <p:cNvSpPr txBox="1"/>
          <p:nvPr/>
        </p:nvSpPr>
        <p:spPr>
          <a:xfrm>
            <a:off x="2780330" y="3935970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法國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(2,793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31C34A7-20DB-4288-AE9E-7D0BEE558D4E}"/>
              </a:ext>
            </a:extLst>
          </p:cNvPr>
          <p:cNvSpPr txBox="1"/>
          <p:nvPr/>
        </p:nvSpPr>
        <p:spPr>
          <a:xfrm>
            <a:off x="2839054" y="3174490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德國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(3,368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28F9C1B-E1DA-4EE7-9CD3-D24BF5ADBED2}"/>
              </a:ext>
            </a:extLst>
          </p:cNvPr>
          <p:cNvSpPr txBox="1"/>
          <p:nvPr/>
        </p:nvSpPr>
        <p:spPr>
          <a:xfrm>
            <a:off x="2495105" y="4698782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韓國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(1,432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F5EEE4D-9366-4DEF-9DD4-B32D37DB8B85}"/>
              </a:ext>
            </a:extLst>
          </p:cNvPr>
          <p:cNvSpPr txBox="1"/>
          <p:nvPr/>
        </p:nvSpPr>
        <p:spPr>
          <a:xfrm>
            <a:off x="2495105" y="5094799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英國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(1,377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580CD98-04F0-47A8-B64C-A8F51EF34BA6}"/>
              </a:ext>
            </a:extLst>
          </p:cNvPr>
          <p:cNvSpPr txBox="1"/>
          <p:nvPr/>
        </p:nvSpPr>
        <p:spPr>
          <a:xfrm>
            <a:off x="2595773" y="4317375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瑞典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(1,706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ECC56FE-C36A-4D85-86FC-39EC0A425CA2}"/>
              </a:ext>
            </a:extLst>
          </p:cNvPr>
          <p:cNvSpPr txBox="1"/>
          <p:nvPr/>
        </p:nvSpPr>
        <p:spPr>
          <a:xfrm>
            <a:off x="2495105" y="5490818"/>
            <a:ext cx="2253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意大利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(1,048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公里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A6BC16-7B32-9CBF-1B9E-9255BB1D1D4B}"/>
              </a:ext>
            </a:extLst>
          </p:cNvPr>
          <p:cNvSpPr txBox="1"/>
          <p:nvPr/>
        </p:nvSpPr>
        <p:spPr>
          <a:xfrm>
            <a:off x="2928897" y="1313117"/>
            <a:ext cx="7316316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200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zh-HK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</a:t>
            </a:r>
            <a:r>
              <a:rPr lang="zh-TW" altLang="en-US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</a:t>
            </a:r>
            <a:r>
              <a:rPr lang="zh-TW" altLang="zh-HK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高鐵</a:t>
            </a:r>
            <a:r>
              <a:rPr lang="zh-TW" altLang="en-US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總里程 </a:t>
            </a:r>
            <a:r>
              <a:rPr lang="en-US" altLang="zh-TW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截至</a:t>
            </a:r>
            <a:r>
              <a:rPr lang="en-US" altLang="zh-TW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933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HK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7">
            <a:extLst>
              <a:ext uri="{FF2B5EF4-FFF2-40B4-BE49-F238E27FC236}">
                <a16:creationId xmlns:a16="http://schemas.microsoft.com/office/drawing/2014/main" id="{D3D9DBE0-1182-A1F4-5913-89F4BF24E4EE}"/>
              </a:ext>
            </a:extLst>
          </p:cNvPr>
          <p:cNvSpPr txBox="1"/>
          <p:nvPr/>
        </p:nvSpPr>
        <p:spPr>
          <a:xfrm>
            <a:off x="9377949" y="6463741"/>
            <a:ext cx="2787143" cy="4126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資料來源：綜合網上資料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338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76C749-BC36-48EA-92DA-70397ADBA3AF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112275D-6308-4AE6-AEFD-DCD9C2D2162A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科技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9EA6C9-BC52-4680-8D73-A6ABF45A4CCE}"/>
              </a:ext>
            </a:extLst>
          </p:cNvPr>
          <p:cNvSpPr txBox="1"/>
          <p:nvPr/>
        </p:nvSpPr>
        <p:spPr>
          <a:xfrm>
            <a:off x="10092163" y="6413167"/>
            <a:ext cx="20261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圖片來源：中新社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EAD7865-CA02-4A75-B5D0-25B00E829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5132" y="2334504"/>
            <a:ext cx="3327917" cy="26790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05094953-5287-44F0-B2D6-37DCFFF562C9}"/>
              </a:ext>
            </a:extLst>
          </p:cNvPr>
          <p:cNvSpPr/>
          <p:nvPr/>
        </p:nvSpPr>
        <p:spPr>
          <a:xfrm>
            <a:off x="155976" y="5876073"/>
            <a:ext cx="4434579" cy="88814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當代中國製造打破外國壟斷</a:t>
            </a:r>
            <a:r>
              <a:rPr lang="en-US" altLang="zh-TW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</a:p>
          <a:p>
            <a:pPr algn="ctr"/>
            <a:r>
              <a:rPr lang="zh-TW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最大起重船舉得起埃菲爾鐵塔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1CA96E8-399D-4BA4-A7E5-31705BA10849}"/>
              </a:ext>
            </a:extLst>
          </p:cNvPr>
          <p:cNvSpPr/>
          <p:nvPr/>
        </p:nvSpPr>
        <p:spPr>
          <a:xfrm>
            <a:off x="8451293" y="4898009"/>
            <a:ext cx="3117115" cy="123410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zh-HK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「奮鬥者」號下潛萬米創當代中國載人深潛記錄</a:t>
            </a:r>
          </a:p>
        </p:txBody>
      </p:sp>
      <p:pic>
        <p:nvPicPr>
          <p:cNvPr id="5" name="Online Media 4" title="吊力足舉「埃菲爾鐵塔」　探秘中國基建神器「振華30」">
            <a:hlinkClick r:id="" action="ppaction://media"/>
            <a:extLst>
              <a:ext uri="{FF2B5EF4-FFF2-40B4-BE49-F238E27FC236}">
                <a16:creationId xmlns:a16="http://schemas.microsoft.com/office/drawing/2014/main" id="{880667C0-274B-4E7F-A1C7-04EA101301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13418"/>
            <a:ext cx="7875336" cy="4449565"/>
          </a:xfrm>
          <a:prstGeom prst="rect">
            <a:avLst/>
          </a:prstGeom>
        </p:spPr>
      </p:pic>
      <p:sp>
        <p:nvSpPr>
          <p:cNvPr id="19" name="橢圓 1">
            <a:extLst>
              <a:ext uri="{FF2B5EF4-FFF2-40B4-BE49-F238E27FC236}">
                <a16:creationId xmlns:a16="http://schemas.microsoft.com/office/drawing/2014/main" id="{35F19A47-D56C-400C-9411-0E49D3ADDFDF}"/>
              </a:ext>
            </a:extLst>
          </p:cNvPr>
          <p:cNvSpPr/>
          <p:nvPr/>
        </p:nvSpPr>
        <p:spPr>
          <a:xfrm>
            <a:off x="8302154" y="1356057"/>
            <a:ext cx="3733871" cy="109476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萬米載人潛水器</a:t>
            </a:r>
          </a:p>
          <a:p>
            <a:pPr algn="ctr"/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奮鬥者號</a:t>
            </a:r>
          </a:p>
        </p:txBody>
      </p:sp>
      <p:sp>
        <p:nvSpPr>
          <p:cNvPr id="21" name="文字方塊 26">
            <a:extLst>
              <a:ext uri="{FF2B5EF4-FFF2-40B4-BE49-F238E27FC236}">
                <a16:creationId xmlns:a16="http://schemas.microsoft.com/office/drawing/2014/main" id="{9EC9E405-2467-48C2-9BB2-024392BF3486}"/>
              </a:ext>
            </a:extLst>
          </p:cNvPr>
          <p:cNvSpPr txBox="1"/>
          <p:nvPr/>
        </p:nvSpPr>
        <p:spPr>
          <a:xfrm>
            <a:off x="4732414" y="6021983"/>
            <a:ext cx="2026175" cy="5963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影片來源：</a:t>
            </a:r>
            <a:endParaRPr lang="en-US" altLang="zh-TW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「當代中國」網站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459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C4E4233-1583-4B9C-8A2B-C323482A4C51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1F4408C-F6DB-48C2-BE4A-C16F63327D05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人文</a:t>
            </a:r>
          </a:p>
        </p:txBody>
      </p:sp>
      <p:pic>
        <p:nvPicPr>
          <p:cNvPr id="3" name="線上媒體 2" title="【團結香港基金呈獻 】江山多驕 - 第三十一集">
            <a:hlinkClick r:id="" action="ppaction://media"/>
            <a:extLst>
              <a:ext uri="{FF2B5EF4-FFF2-40B4-BE49-F238E27FC236}">
                <a16:creationId xmlns:a16="http://schemas.microsoft.com/office/drawing/2014/main" id="{35A41CAE-2AEA-40D8-8BDE-5BA880C703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74294" y="1636562"/>
            <a:ext cx="8199417" cy="4632671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4D5660C-DA56-4FDC-8C2D-F561480953D6}"/>
              </a:ext>
            </a:extLst>
          </p:cNvPr>
          <p:cNvSpPr/>
          <p:nvPr/>
        </p:nvSpPr>
        <p:spPr>
          <a:xfrm>
            <a:off x="317441" y="1554208"/>
            <a:ext cx="3058620" cy="6436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2000" b="1">
                <a:solidFill>
                  <a:schemeClr val="bg1"/>
                </a:solidFill>
              </a:rPr>
              <a:t>《</a:t>
            </a:r>
            <a:r>
              <a:rPr lang="zh-TW" altLang="en-US" sz="2000" b="1">
                <a:solidFill>
                  <a:schemeClr val="bg1"/>
                </a:solidFill>
              </a:rPr>
              <a:t>江山多驕</a:t>
            </a:r>
            <a:r>
              <a:rPr lang="en-US" altLang="zh-TW" sz="2000" b="1">
                <a:solidFill>
                  <a:schemeClr val="bg1"/>
                </a:solidFill>
              </a:rPr>
              <a:t>》</a:t>
            </a:r>
          </a:p>
          <a:p>
            <a:pPr algn="just"/>
            <a:r>
              <a:rPr lang="zh-TW" altLang="en-US" sz="2000" b="1">
                <a:solidFill>
                  <a:schemeClr val="bg1"/>
                </a:solidFill>
              </a:rPr>
              <a:t>第</a:t>
            </a:r>
            <a:r>
              <a:rPr lang="en-US" altLang="zh-TW" sz="2000" b="1">
                <a:solidFill>
                  <a:schemeClr val="bg1"/>
                </a:solidFill>
              </a:rPr>
              <a:t>31</a:t>
            </a:r>
            <a:r>
              <a:rPr lang="zh-TW" altLang="en-US" sz="2000" b="1">
                <a:solidFill>
                  <a:schemeClr val="bg1"/>
                </a:solidFill>
              </a:rPr>
              <a:t>集</a:t>
            </a:r>
            <a:r>
              <a:rPr lang="en-US" altLang="zh-TW" sz="2000" b="1">
                <a:solidFill>
                  <a:schemeClr val="bg1"/>
                </a:solidFill>
              </a:rPr>
              <a:t>〈</a:t>
            </a:r>
            <a:r>
              <a:rPr lang="zh-TW" altLang="en-US" sz="2000" b="1">
                <a:solidFill>
                  <a:schemeClr val="bg1"/>
                </a:solidFill>
              </a:rPr>
              <a:t>中文走向世界</a:t>
            </a:r>
            <a:r>
              <a:rPr lang="en-US" altLang="zh-TW" sz="2000" b="1">
                <a:solidFill>
                  <a:schemeClr val="bg1"/>
                </a:solidFill>
              </a:rPr>
              <a:t>〉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03C962A-43C7-490F-A1E4-4A9BBBDB27AD}"/>
              </a:ext>
            </a:extLst>
          </p:cNvPr>
          <p:cNvSpPr txBox="1"/>
          <p:nvPr/>
        </p:nvSpPr>
        <p:spPr>
          <a:xfrm>
            <a:off x="118619" y="2328521"/>
            <a:ext cx="3456264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個國家將中文列入國民教育課程</a:t>
            </a:r>
            <a:endParaRPr lang="en-US" altLang="zh-TW" sz="2000">
              <a:solidFill>
                <a:srgbClr val="03030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</a:t>
            </a:r>
            <a:r>
              <a:rPr lang="en-US" altLang="zh-TW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4,000</a:t>
            </a: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間大學、超過</a:t>
            </a:r>
            <a:r>
              <a:rPr lang="en-US" altLang="zh-TW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萬間中小學、</a:t>
            </a:r>
            <a:r>
              <a:rPr lang="en-US" altLang="zh-TW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4.5</a:t>
            </a: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萬間華文學校和培訓機構開設中文課程</a:t>
            </a:r>
            <a:endParaRPr lang="en-US" altLang="zh-TW" sz="2000">
              <a:solidFill>
                <a:srgbClr val="03030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4" indent="-28574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在中國以外累積學習和使用中文的人數超過</a:t>
            </a:r>
            <a:r>
              <a:rPr lang="en-US" altLang="zh-TW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>
                <a:solidFill>
                  <a:srgbClr val="03030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26">
            <a:extLst>
              <a:ext uri="{FF2B5EF4-FFF2-40B4-BE49-F238E27FC236}">
                <a16:creationId xmlns:a16="http://schemas.microsoft.com/office/drawing/2014/main" id="{6F0CB1C7-E33F-4DC5-987F-9AECEE97B246}"/>
              </a:ext>
            </a:extLst>
          </p:cNvPr>
          <p:cNvSpPr txBox="1"/>
          <p:nvPr/>
        </p:nvSpPr>
        <p:spPr>
          <a:xfrm>
            <a:off x="9338829" y="6367566"/>
            <a:ext cx="28531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影片來源：團結香港基金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26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C4E4233-1583-4B9C-8A2B-C323482A4C51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1F4408C-F6DB-48C2-BE4A-C16F63327D05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人文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E83806-8712-4291-A0A4-6A4A1F44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0490" y="1411114"/>
            <a:ext cx="23145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990685F-5A0E-4FAF-A738-681A447D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362" y="1456289"/>
            <a:ext cx="2314575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31F2486-310E-4EEA-9F38-98FC7CA1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034" y="3419477"/>
            <a:ext cx="23145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E25EFEC-56B9-4834-A411-89958CD3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162" y="3243403"/>
            <a:ext cx="2314575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中国诗词大会》第六季">
            <a:extLst>
              <a:ext uri="{FF2B5EF4-FFF2-40B4-BE49-F238E27FC236}">
                <a16:creationId xmlns:a16="http://schemas.microsoft.com/office/drawing/2014/main" id="{EB14849F-6D71-43A2-849B-FB3A91E7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25" y="1386907"/>
            <a:ext cx="231457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7E4A0CE-DA5A-43E8-A169-B0B644A85B8A}"/>
              </a:ext>
            </a:extLst>
          </p:cNvPr>
          <p:cNvSpPr txBox="1"/>
          <p:nvPr/>
        </p:nvSpPr>
        <p:spPr>
          <a:xfrm>
            <a:off x="9647339" y="6413167"/>
            <a:ext cx="247099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圖片來源：中央電視台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56F8997A-8BE5-4AB0-A20B-4D57C337A6EA}"/>
              </a:ext>
            </a:extLst>
          </p:cNvPr>
          <p:cNvSpPr/>
          <p:nvPr/>
        </p:nvSpPr>
        <p:spPr>
          <a:xfrm>
            <a:off x="4648361" y="5610672"/>
            <a:ext cx="2792136" cy="109476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中央電視台文化節目</a:t>
            </a:r>
            <a:endParaRPr lang="en-US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5288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C4E4233-1583-4B9C-8A2B-C323482A4C51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1F4408C-F6DB-48C2-BE4A-C16F63327D05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人文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F82A7F3-1F4A-42A1-915F-94514CE18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582979"/>
            <a:ext cx="5973352" cy="28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0AF3F18-43E8-44AD-8354-3349F0019E55}"/>
              </a:ext>
            </a:extLst>
          </p:cNvPr>
          <p:cNvSpPr txBox="1"/>
          <p:nvPr/>
        </p:nvSpPr>
        <p:spPr>
          <a:xfrm>
            <a:off x="122649" y="1467547"/>
            <a:ext cx="6044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2019-2021</a:t>
            </a:r>
            <a:r>
              <a:rPr lang="zh-CN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年全球主要</a:t>
            </a:r>
            <a:r>
              <a:rPr lang="zh-TW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電</a:t>
            </a:r>
            <a:r>
              <a:rPr lang="zh-CN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影市</a:t>
            </a:r>
            <a:r>
              <a:rPr lang="zh-TW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場</a:t>
            </a:r>
            <a:r>
              <a:rPr lang="zh-CN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的票房表</a:t>
            </a:r>
            <a:r>
              <a:rPr lang="zh-TW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現</a:t>
            </a:r>
            <a:endParaRPr lang="en-US" sz="24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2F7A69F-E86B-4C57-A429-713CC8D3F0EA}"/>
              </a:ext>
            </a:extLst>
          </p:cNvPr>
          <p:cNvSpPr txBox="1"/>
          <p:nvPr/>
        </p:nvSpPr>
        <p:spPr>
          <a:xfrm>
            <a:off x="9338296" y="5490379"/>
            <a:ext cx="273105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資料及圖片來源：騰訊網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F60F32B-4617-121A-E68D-BE68C9898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35951"/>
              </p:ext>
            </p:extLst>
          </p:nvPr>
        </p:nvGraphicFramePr>
        <p:xfrm>
          <a:off x="122648" y="1929211"/>
          <a:ext cx="5845533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029">
                  <a:extLst>
                    <a:ext uri="{9D8B030D-6E8A-4147-A177-3AD203B41FA5}">
                      <a16:colId xmlns:a16="http://schemas.microsoft.com/office/drawing/2014/main" val="3686079500"/>
                    </a:ext>
                  </a:extLst>
                </a:gridCol>
                <a:gridCol w="845957">
                  <a:extLst>
                    <a:ext uri="{9D8B030D-6E8A-4147-A177-3AD203B41FA5}">
                      <a16:colId xmlns:a16="http://schemas.microsoft.com/office/drawing/2014/main" val="686194063"/>
                    </a:ext>
                  </a:extLst>
                </a:gridCol>
                <a:gridCol w="795067">
                  <a:extLst>
                    <a:ext uri="{9D8B030D-6E8A-4147-A177-3AD203B41FA5}">
                      <a16:colId xmlns:a16="http://schemas.microsoft.com/office/drawing/2014/main" val="3995773850"/>
                    </a:ext>
                  </a:extLst>
                </a:gridCol>
                <a:gridCol w="815719">
                  <a:extLst>
                    <a:ext uri="{9D8B030D-6E8A-4147-A177-3AD203B41FA5}">
                      <a16:colId xmlns:a16="http://schemas.microsoft.com/office/drawing/2014/main" val="4089972266"/>
                    </a:ext>
                  </a:extLst>
                </a:gridCol>
                <a:gridCol w="2085761">
                  <a:extLst>
                    <a:ext uri="{9D8B030D-6E8A-4147-A177-3AD203B41FA5}">
                      <a16:colId xmlns:a16="http://schemas.microsoft.com/office/drawing/2014/main" val="1394070746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國家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地區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2021/2019</a:t>
                      </a: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年票房佔比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5043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32.14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74.38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80.0%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6172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美國及加拿大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21.03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44.84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39.3%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50696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12.56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14.20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59.2%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4415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英國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4.03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7.55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47.2%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94822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法國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5.42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7.07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44.2%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58065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俄羅斯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2.96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5.26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58.4%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407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韓國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4.26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4.88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30.5%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99298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澳大利亞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2.91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4.34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48.2%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36283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德國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2.72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4.03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33.6%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77526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墨西哥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1.79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3.60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36.0%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40504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西班牙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1.94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2.84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40.6%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15318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意大利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2.04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1.90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27.1%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40248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荷蘭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1.37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1.59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38.8%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24934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巴西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1.39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1.59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22.7%</a:t>
                      </a:r>
                      <a:endParaRPr lang="zh-HK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113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310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軍事</a:t>
            </a:r>
          </a:p>
        </p:txBody>
      </p:sp>
      <p:pic>
        <p:nvPicPr>
          <p:cNvPr id="1028" name="Picture 4" descr="shandongjian1">
            <a:extLst>
              <a:ext uri="{FF2B5EF4-FFF2-40B4-BE49-F238E27FC236}">
                <a16:creationId xmlns:a16="http://schemas.microsoft.com/office/drawing/2014/main" id="{4B92F8C1-307F-4124-9B96-73194D9DE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97803"/>
            <a:ext cx="7627622" cy="392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1FE5CAFF-AD09-41D0-9B28-70C4A2673C7A}"/>
              </a:ext>
            </a:extLst>
          </p:cNvPr>
          <p:cNvSpPr/>
          <p:nvPr/>
        </p:nvSpPr>
        <p:spPr>
          <a:xfrm>
            <a:off x="7200661" y="1670179"/>
            <a:ext cx="4182687" cy="12427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中國第一艘國產</a:t>
            </a:r>
            <a:endParaRPr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航空母艦「山東艦」</a:t>
            </a:r>
            <a:endParaRPr lang="en-US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4" descr="20131120078ta-">
            <a:extLst>
              <a:ext uri="{FF2B5EF4-FFF2-40B4-BE49-F238E27FC236}">
                <a16:creationId xmlns:a16="http://schemas.microsoft.com/office/drawing/2014/main" id="{A70AE20C-6730-481C-9A28-865A2136B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545" y="4917232"/>
            <a:ext cx="7162457" cy="19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D8A6EAC5-7609-40C4-ADD9-4F49E1FB9B32}"/>
              </a:ext>
            </a:extLst>
          </p:cNvPr>
          <p:cNvSpPr/>
          <p:nvPr/>
        </p:nvSpPr>
        <p:spPr>
          <a:xfrm>
            <a:off x="905071" y="5990254"/>
            <a:ext cx="4612604" cy="6609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「和平方舟」號醫院船</a:t>
            </a:r>
            <a:endParaRPr lang="en-US" altLang="zh-HK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26">
            <a:extLst>
              <a:ext uri="{FF2B5EF4-FFF2-40B4-BE49-F238E27FC236}">
                <a16:creationId xmlns:a16="http://schemas.microsoft.com/office/drawing/2014/main" id="{2F2BCD0B-400D-458D-9F19-66CDAFD0980E}"/>
              </a:ext>
            </a:extLst>
          </p:cNvPr>
          <p:cNvSpPr txBox="1"/>
          <p:nvPr/>
        </p:nvSpPr>
        <p:spPr>
          <a:xfrm>
            <a:off x="9220642" y="4514155"/>
            <a:ext cx="297135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137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軍事</a:t>
            </a:r>
          </a:p>
        </p:txBody>
      </p:sp>
      <p:pic>
        <p:nvPicPr>
          <p:cNvPr id="3" name="Online Media 2" title="人民海军首部航母主题宣传片发布{最后看彩蛋}">
            <a:hlinkClick r:id="" action="ppaction://media"/>
            <a:extLst>
              <a:ext uri="{FF2B5EF4-FFF2-40B4-BE49-F238E27FC236}">
                <a16:creationId xmlns:a16="http://schemas.microsoft.com/office/drawing/2014/main" id="{03D25131-0A96-4549-98EC-F5BAEA463F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27676"/>
            <a:ext cx="9440506" cy="533388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25051B-6FD4-41BA-9EBB-F7DC015B706E}"/>
              </a:ext>
            </a:extLst>
          </p:cNvPr>
          <p:cNvSpPr/>
          <p:nvPr/>
        </p:nvSpPr>
        <p:spPr>
          <a:xfrm>
            <a:off x="9526553" y="1227676"/>
            <a:ext cx="2519267" cy="266318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r>
              <a:rPr lang="zh-TW" altLang="en-US" sz="28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海軍節前夕解放軍宣傳片，暗示中國第三艘航母即將面世</a:t>
            </a:r>
          </a:p>
        </p:txBody>
      </p:sp>
      <p:sp>
        <p:nvSpPr>
          <p:cNvPr id="7" name="文字方塊 26">
            <a:extLst>
              <a:ext uri="{FF2B5EF4-FFF2-40B4-BE49-F238E27FC236}">
                <a16:creationId xmlns:a16="http://schemas.microsoft.com/office/drawing/2014/main" id="{8359DE9F-2DBB-4BE6-B255-B08D171C5278}"/>
              </a:ext>
            </a:extLst>
          </p:cNvPr>
          <p:cNvSpPr txBox="1"/>
          <p:nvPr/>
        </p:nvSpPr>
        <p:spPr>
          <a:xfrm>
            <a:off x="9526556" y="5542385"/>
            <a:ext cx="2519265" cy="9370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影片來源：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人民解放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軍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聞傳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播中心官方微博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「中國軍號」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32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48CDD9CB-3770-DF77-4E7A-EE77D38DA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609432"/>
              </p:ext>
            </p:extLst>
          </p:nvPr>
        </p:nvGraphicFramePr>
        <p:xfrm>
          <a:off x="-11148" y="1887795"/>
          <a:ext cx="12203147" cy="409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47">
                  <a:extLst>
                    <a:ext uri="{9D8B030D-6E8A-4147-A177-3AD203B41FA5}">
                      <a16:colId xmlns:a16="http://schemas.microsoft.com/office/drawing/2014/main" val="712370991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2280160894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3714278902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898953853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3948555285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4074201211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2809813439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2692628533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3020486526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4171908362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4235251001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759451268"/>
                    </a:ext>
                  </a:extLst>
                </a:gridCol>
                <a:gridCol w="969200">
                  <a:extLst>
                    <a:ext uri="{9D8B030D-6E8A-4147-A177-3AD203B41FA5}">
                      <a16:colId xmlns:a16="http://schemas.microsoft.com/office/drawing/2014/main" val="2739278472"/>
                    </a:ext>
                  </a:extLst>
                </a:gridCol>
              </a:tblGrid>
              <a:tr h="1365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東亞</a:t>
                      </a:r>
                      <a:endParaRPr lang="zh-HK" altLang="en-US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398525"/>
                  </a:ext>
                </a:extLst>
              </a:tr>
              <a:tr h="1365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西亞</a:t>
                      </a:r>
                      <a:endParaRPr lang="zh-HK" altLang="en-US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702432"/>
                  </a:ext>
                </a:extLst>
              </a:tr>
              <a:tr h="1365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歐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洲</a:t>
                      </a:r>
                      <a:endParaRPr lang="zh-HK" altLang="en-US" sz="12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3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379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2853E9E-B61F-7156-5601-B7DF82E3B3BB}"/>
              </a:ext>
            </a:extLst>
          </p:cNvPr>
          <p:cNvSpPr txBox="1"/>
          <p:nvPr/>
        </p:nvSpPr>
        <p:spPr>
          <a:xfrm>
            <a:off x="1314173" y="5975493"/>
            <a:ext cx="1087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/>
              <a:t>9</a:t>
            </a:r>
            <a:r>
              <a:rPr lang="zh-HK" altLang="en-US"/>
              <a:t>00          </a:t>
            </a:r>
            <a:r>
              <a:rPr lang="en-US" altLang="zh-HK"/>
              <a:t>1000         1100          1200          1300         1400         1500          1600           1700         1800        1900     2000   </a:t>
            </a:r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1AB59B-7055-4093-133B-6D6661FE4051}"/>
              </a:ext>
            </a:extLst>
          </p:cNvPr>
          <p:cNvSpPr/>
          <p:nvPr/>
        </p:nvSpPr>
        <p:spPr>
          <a:xfrm>
            <a:off x="6775249" y="5700387"/>
            <a:ext cx="3342419" cy="2680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西班牙帝國</a:t>
            </a:r>
            <a:endParaRPr lang="zh-HK" altLang="en-US" sz="16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F81DD6-36E8-C235-B1EC-9BB31175C027}"/>
              </a:ext>
            </a:extLst>
          </p:cNvPr>
          <p:cNvSpPr/>
          <p:nvPr/>
        </p:nvSpPr>
        <p:spPr>
          <a:xfrm>
            <a:off x="2512179" y="5045559"/>
            <a:ext cx="1107996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卡佩王朝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A49486-962A-4D0E-87B0-D7997612D61E}"/>
              </a:ext>
            </a:extLst>
          </p:cNvPr>
          <p:cNvSpPr txBox="1"/>
          <p:nvPr/>
        </p:nvSpPr>
        <p:spPr>
          <a:xfrm>
            <a:off x="1982887" y="572055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法提瑪王國</a:t>
            </a:r>
            <a:endParaRPr lang="zh-HK" altLang="en-US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BBFFC-A399-23C2-0AC0-CCF7ACAC0C64}"/>
              </a:ext>
            </a:extLst>
          </p:cNvPr>
          <p:cNvSpPr txBox="1"/>
          <p:nvPr/>
        </p:nvSpPr>
        <p:spPr>
          <a:xfrm>
            <a:off x="9831317" y="6255331"/>
            <a:ext cx="800219" cy="27699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4000">
                <a:srgbClr val="FFFF00"/>
              </a:gs>
              <a:gs pos="73000">
                <a:srgbClr val="FFFF00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工業革命</a:t>
            </a:r>
            <a:endParaRPr lang="en-US" altLang="zh-TW" sz="12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235A5D-7D28-C205-E6EC-3778C7CE2FC4}"/>
              </a:ext>
            </a:extLst>
          </p:cNvPr>
          <p:cNvSpPr txBox="1"/>
          <p:nvPr/>
        </p:nvSpPr>
        <p:spPr>
          <a:xfrm>
            <a:off x="5838941" y="6255331"/>
            <a:ext cx="2358072" cy="276999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24000">
                <a:srgbClr val="FFFF00"/>
              </a:gs>
              <a:gs pos="73000">
                <a:srgbClr val="FFFF00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文藝復興</a:t>
            </a:r>
            <a:endParaRPr lang="zh-HK" altLang="en-US" sz="12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3F5386-4F9E-004C-BDDD-3ACC329E9407}"/>
              </a:ext>
            </a:extLst>
          </p:cNvPr>
          <p:cNvSpPr/>
          <p:nvPr/>
        </p:nvSpPr>
        <p:spPr>
          <a:xfrm>
            <a:off x="556484" y="3704993"/>
            <a:ext cx="5802819" cy="7095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拜占庭帝國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D0FF8C-F292-8D46-9933-572337359575}"/>
              </a:ext>
            </a:extLst>
          </p:cNvPr>
          <p:cNvSpPr/>
          <p:nvPr/>
        </p:nvSpPr>
        <p:spPr>
          <a:xfrm>
            <a:off x="6375401" y="3704334"/>
            <a:ext cx="5382259" cy="7107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鄂圖曼帝國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D03EAF-BFE0-5BC5-0D7B-3978702CB66D}"/>
              </a:ext>
            </a:extLst>
          </p:cNvPr>
          <p:cNvSpPr txBox="1"/>
          <p:nvPr/>
        </p:nvSpPr>
        <p:spPr>
          <a:xfrm>
            <a:off x="5824065" y="345066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馬土留克王朝</a:t>
            </a:r>
            <a:endParaRPr lang="zh-HK" altLang="en-US" sz="12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5FFE88-775C-BD6B-66A4-9DF8A6730DB8}"/>
              </a:ext>
            </a:extLst>
          </p:cNvPr>
          <p:cNvSpPr txBox="1"/>
          <p:nvPr/>
        </p:nvSpPr>
        <p:spPr>
          <a:xfrm>
            <a:off x="2729146" y="222112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北宋</a:t>
            </a:r>
            <a:endParaRPr lang="zh-HK" altLang="en-US" sz="1600" b="1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EEE615-2504-9496-0216-66DD87CAFD06}"/>
              </a:ext>
            </a:extLst>
          </p:cNvPr>
          <p:cNvSpPr/>
          <p:nvPr/>
        </p:nvSpPr>
        <p:spPr>
          <a:xfrm>
            <a:off x="8778025" y="1929212"/>
            <a:ext cx="2569164" cy="11246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68633C-A137-67D9-5E4C-13B2EBC7F911}"/>
              </a:ext>
            </a:extLst>
          </p:cNvPr>
          <p:cNvSpPr/>
          <p:nvPr/>
        </p:nvSpPr>
        <p:spPr>
          <a:xfrm>
            <a:off x="5228389" y="4857981"/>
            <a:ext cx="5004000" cy="1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威尼斯共和國</a:t>
            </a:r>
            <a:endParaRPr lang="zh-HK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0085DA-E2D2-D4A4-733E-94FED105B23E}"/>
              </a:ext>
            </a:extLst>
          </p:cNvPr>
          <p:cNvSpPr txBox="1"/>
          <p:nvPr/>
        </p:nvSpPr>
        <p:spPr>
          <a:xfrm>
            <a:off x="11379617" y="2344685"/>
            <a:ext cx="80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中華人民共和國</a:t>
            </a:r>
            <a:endParaRPr lang="zh-HK" altLang="en-US" sz="12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2D3F55-110B-9974-E36C-416FBBC7A014}"/>
              </a:ext>
            </a:extLst>
          </p:cNvPr>
          <p:cNvSpPr txBox="1"/>
          <p:nvPr/>
        </p:nvSpPr>
        <p:spPr>
          <a:xfrm>
            <a:off x="11265889" y="203707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</a:t>
            </a:r>
            <a:endParaRPr lang="zh-HK" altLang="en-US" sz="12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AFCD69-28C7-C8B9-3E54-E60D0ACF8FF9}"/>
              </a:ext>
            </a:extLst>
          </p:cNvPr>
          <p:cNvSpPr txBox="1"/>
          <p:nvPr/>
        </p:nvSpPr>
        <p:spPr>
          <a:xfrm>
            <a:off x="7702031" y="281290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阿瑜陀耶帝國</a:t>
            </a:r>
            <a:endParaRPr lang="zh-HK" altLang="en-US" sz="1200" b="1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89C4BE-62EC-0731-788E-E217123D3269}"/>
              </a:ext>
            </a:extLst>
          </p:cNvPr>
          <p:cNvSpPr/>
          <p:nvPr/>
        </p:nvSpPr>
        <p:spPr>
          <a:xfrm>
            <a:off x="5844265" y="1929213"/>
            <a:ext cx="2933759" cy="9005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69A686-4E55-1864-4AFB-F11F65F28981}"/>
              </a:ext>
            </a:extLst>
          </p:cNvPr>
          <p:cNvSpPr/>
          <p:nvPr/>
        </p:nvSpPr>
        <p:spPr>
          <a:xfrm>
            <a:off x="4370702" y="1929214"/>
            <a:ext cx="1468239" cy="139842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蒙古帝國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6D638F-FF6C-9D1F-B785-8F21557CD670}"/>
              </a:ext>
            </a:extLst>
          </p:cNvPr>
          <p:cNvSpPr/>
          <p:nvPr/>
        </p:nvSpPr>
        <p:spPr>
          <a:xfrm>
            <a:off x="560881" y="2893364"/>
            <a:ext cx="5278059" cy="1605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吳哥王朝</a:t>
            </a:r>
            <a:endParaRPr lang="zh-HK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DB1057-EE60-223F-B2D3-65DB8D7DA2B4}"/>
              </a:ext>
            </a:extLst>
          </p:cNvPr>
          <p:cNvSpPr txBox="1"/>
          <p:nvPr/>
        </p:nvSpPr>
        <p:spPr>
          <a:xfrm>
            <a:off x="3469106" y="1350324"/>
            <a:ext cx="54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成吉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思汗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E642E2-3FC5-CEDA-C6B8-4496797EE990}"/>
              </a:ext>
            </a:extLst>
          </p:cNvPr>
          <p:cNvSpPr txBox="1"/>
          <p:nvPr/>
        </p:nvSpPr>
        <p:spPr>
          <a:xfrm>
            <a:off x="7192115" y="1350323"/>
            <a:ext cx="69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蘇萊曼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一世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2D1F4F-F059-5C9F-391F-7150F8E6D42B}"/>
              </a:ext>
            </a:extLst>
          </p:cNvPr>
          <p:cNvSpPr txBox="1"/>
          <p:nvPr/>
        </p:nvSpPr>
        <p:spPr>
          <a:xfrm>
            <a:off x="9625000" y="1350324"/>
            <a:ext cx="53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乾隆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皇帝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E97B75-D68B-693D-5FFB-2385C13FE306}"/>
              </a:ext>
            </a:extLst>
          </p:cNvPr>
          <p:cNvSpPr txBox="1"/>
          <p:nvPr/>
        </p:nvSpPr>
        <p:spPr>
          <a:xfrm>
            <a:off x="10043372" y="1350323"/>
            <a:ext cx="53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拿破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崙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3CA5DF-51B7-ED03-FEF4-74BE8ABD2F83}"/>
              </a:ext>
            </a:extLst>
          </p:cNvPr>
          <p:cNvSpPr txBox="1"/>
          <p:nvPr/>
        </p:nvSpPr>
        <p:spPr>
          <a:xfrm>
            <a:off x="4456823" y="1350324"/>
            <a:ext cx="54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馬可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波羅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E5651C-CEFD-549E-9C2B-09418A20DC17}"/>
              </a:ext>
            </a:extLst>
          </p:cNvPr>
          <p:cNvSpPr txBox="1"/>
          <p:nvPr/>
        </p:nvSpPr>
        <p:spPr>
          <a:xfrm>
            <a:off x="6421642" y="1350323"/>
            <a:ext cx="53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達文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西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05EC7F5-A5A3-49E2-948C-F53CE40D9872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B25A3A8-05A7-4508-AEA9-90D56B922E86}"/>
              </a:ext>
            </a:extLst>
          </p:cNvPr>
          <p:cNvSpPr/>
          <p:nvPr/>
        </p:nvSpPr>
        <p:spPr>
          <a:xfrm>
            <a:off x="6708397" y="162255"/>
            <a:ext cx="2519495" cy="6104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中西文明比較圖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475B6D-D7FA-301A-E527-15723C19E8BC}"/>
              </a:ext>
            </a:extLst>
          </p:cNvPr>
          <p:cNvSpPr txBox="1"/>
          <p:nvPr/>
        </p:nvSpPr>
        <p:spPr>
          <a:xfrm>
            <a:off x="8370019" y="1350324"/>
            <a:ext cx="53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彼德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大帝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HK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</a:t>
            </a:r>
            <a:endParaRPr lang="zh-HK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0EA3B3C-2F8C-439D-D321-261EA17EB783}"/>
              </a:ext>
            </a:extLst>
          </p:cNvPr>
          <p:cNvSpPr/>
          <p:nvPr/>
        </p:nvSpPr>
        <p:spPr>
          <a:xfrm>
            <a:off x="556485" y="1915188"/>
            <a:ext cx="964537" cy="9594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唐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B5D91B-2913-5473-ACB3-5CFD0E948F52}"/>
              </a:ext>
            </a:extLst>
          </p:cNvPr>
          <p:cNvSpPr txBox="1"/>
          <p:nvPr/>
        </p:nvSpPr>
        <p:spPr>
          <a:xfrm>
            <a:off x="3621599" y="2205899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南宋</a:t>
            </a:r>
            <a:endParaRPr lang="zh-HK" altLang="en-US" sz="1600" b="1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4687DA-0C54-A27B-53AE-9DA3F6BE5AA9}"/>
              </a:ext>
            </a:extLst>
          </p:cNvPr>
          <p:cNvSpPr/>
          <p:nvPr/>
        </p:nvSpPr>
        <p:spPr>
          <a:xfrm>
            <a:off x="564128" y="3345182"/>
            <a:ext cx="4048549" cy="330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布維西王朝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27E216-B13F-20C2-D371-600EDB1AAB91}"/>
              </a:ext>
            </a:extLst>
          </p:cNvPr>
          <p:cNvSpPr txBox="1"/>
          <p:nvPr/>
        </p:nvSpPr>
        <p:spPr>
          <a:xfrm>
            <a:off x="3402353" y="459458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神聖羅馬帝國</a:t>
            </a:r>
            <a:endParaRPr lang="zh-HK" altLang="en-US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1848DB-267F-A910-53B6-AD14679C297E}"/>
              </a:ext>
            </a:extLst>
          </p:cNvPr>
          <p:cNvSpPr txBox="1"/>
          <p:nvPr/>
        </p:nvSpPr>
        <p:spPr>
          <a:xfrm>
            <a:off x="6644428" y="459492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哈布斯堡王朝</a:t>
            </a:r>
            <a:endParaRPr lang="zh-HK" altLang="en-US" sz="12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2260ADF-C962-8B46-50C1-D891A916B7B5}"/>
              </a:ext>
            </a:extLst>
          </p:cNvPr>
          <p:cNvSpPr/>
          <p:nvPr/>
        </p:nvSpPr>
        <p:spPr>
          <a:xfrm>
            <a:off x="8174906" y="4634283"/>
            <a:ext cx="1492049" cy="2172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熱那亞</a:t>
            </a:r>
            <a:endParaRPr lang="zh-HK" altLang="en-US" sz="14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60F7C7C-8C41-6243-11CB-5C5E7FA6667A}"/>
              </a:ext>
            </a:extLst>
          </p:cNvPr>
          <p:cNvSpPr/>
          <p:nvPr/>
        </p:nvSpPr>
        <p:spPr>
          <a:xfrm>
            <a:off x="9666955" y="4629170"/>
            <a:ext cx="2499644" cy="2234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德國</a:t>
            </a:r>
            <a:endParaRPr lang="zh-HK" altLang="en-US" sz="1400" b="1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F329504-809D-3F7C-0541-F30517FC3DBD}"/>
              </a:ext>
            </a:extLst>
          </p:cNvPr>
          <p:cNvSpPr/>
          <p:nvPr/>
        </p:nvSpPr>
        <p:spPr>
          <a:xfrm>
            <a:off x="9315251" y="5403925"/>
            <a:ext cx="2851349" cy="2846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大英帝國</a:t>
            </a:r>
            <a:endParaRPr lang="zh-HK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1B9A65-A050-79D9-767C-830382C764E9}"/>
              </a:ext>
            </a:extLst>
          </p:cNvPr>
          <p:cNvSpPr/>
          <p:nvPr/>
        </p:nvSpPr>
        <p:spPr>
          <a:xfrm>
            <a:off x="3620175" y="5045559"/>
            <a:ext cx="1781559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法蘭西王國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DEA0DA0-2F50-C925-AB3E-B2FB852B9955}"/>
              </a:ext>
            </a:extLst>
          </p:cNvPr>
          <p:cNvSpPr/>
          <p:nvPr/>
        </p:nvSpPr>
        <p:spPr>
          <a:xfrm>
            <a:off x="5401733" y="5045559"/>
            <a:ext cx="3342419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瓦盧瓦王國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CECEE9F-61D3-BEF9-379B-AC25805BF6A6}"/>
              </a:ext>
            </a:extLst>
          </p:cNvPr>
          <p:cNvSpPr/>
          <p:nvPr/>
        </p:nvSpPr>
        <p:spPr>
          <a:xfrm>
            <a:off x="8744153" y="5045559"/>
            <a:ext cx="1492049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波旁王朝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DEDF9C6-6206-9F03-BAD2-B4CE18F14791}"/>
              </a:ext>
            </a:extLst>
          </p:cNvPr>
          <p:cNvSpPr/>
          <p:nvPr/>
        </p:nvSpPr>
        <p:spPr>
          <a:xfrm>
            <a:off x="10719005" y="5045559"/>
            <a:ext cx="1461475" cy="3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法蘭西共和國</a:t>
            </a:r>
            <a:endParaRPr lang="zh-HK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1CACE8D-9AFE-1000-0926-CF265139D861}"/>
              </a:ext>
            </a:extLst>
          </p:cNvPr>
          <p:cNvSpPr/>
          <p:nvPr/>
        </p:nvSpPr>
        <p:spPr>
          <a:xfrm>
            <a:off x="10243387" y="4960225"/>
            <a:ext cx="468000" cy="44432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拿破崙帝國</a:t>
            </a:r>
            <a:endParaRPr lang="zh-HK" altLang="en-US" sz="1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74DE5DE-D927-4923-A7BE-850BF7229003}"/>
              </a:ext>
            </a:extLst>
          </p:cNvPr>
          <p:cNvSpPr txBox="1"/>
          <p:nvPr/>
        </p:nvSpPr>
        <p:spPr>
          <a:xfrm>
            <a:off x="9216532" y="6508539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22263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cg111305502050-">
            <a:extLst>
              <a:ext uri="{FF2B5EF4-FFF2-40B4-BE49-F238E27FC236}">
                <a16:creationId xmlns:a16="http://schemas.microsoft.com/office/drawing/2014/main" id="{C03B43F0-C286-4593-9CD4-C881C9478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1865" y="3637327"/>
            <a:ext cx="6820251" cy="27767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軍事</a:t>
            </a:r>
          </a:p>
        </p:txBody>
      </p:sp>
      <p:pic>
        <p:nvPicPr>
          <p:cNvPr id="2050" name="Picture 2" descr="shandongjian3">
            <a:extLst>
              <a:ext uri="{FF2B5EF4-FFF2-40B4-BE49-F238E27FC236}">
                <a16:creationId xmlns:a16="http://schemas.microsoft.com/office/drawing/2014/main" id="{4CD75922-C80C-4C66-814D-7EE6C5BD3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83" y="1397974"/>
            <a:ext cx="6519807" cy="29934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240652F-4EB3-4119-9DDA-093AAA92AEAD}"/>
              </a:ext>
            </a:extLst>
          </p:cNvPr>
          <p:cNvSpPr/>
          <p:nvPr/>
        </p:nvSpPr>
        <p:spPr>
          <a:xfrm>
            <a:off x="5655774" y="1600459"/>
            <a:ext cx="1786855" cy="553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殲</a:t>
            </a:r>
            <a:r>
              <a:rPr lang="en-US" altLang="zh-TW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-15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戰機</a:t>
            </a:r>
            <a:endParaRPr 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2DA68B-30D4-4425-A9C9-C27DEDEE6BEB}"/>
              </a:ext>
            </a:extLst>
          </p:cNvPr>
          <p:cNvSpPr/>
          <p:nvPr/>
        </p:nvSpPr>
        <p:spPr>
          <a:xfrm>
            <a:off x="1672733" y="5397586"/>
            <a:ext cx="3927299" cy="95405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中國第一款自主研製的</a:t>
            </a:r>
            <a:endParaRPr lang="en-US" altLang="zh-TW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大型戰略運輸機「運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-20</a:t>
            </a:r>
            <a:r>
              <a:rPr lang="zh-TW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68FB8FFF-6F84-4D42-B1E4-4C803CCB4548}"/>
              </a:ext>
            </a:extLst>
          </p:cNvPr>
          <p:cNvSpPr txBox="1"/>
          <p:nvPr/>
        </p:nvSpPr>
        <p:spPr>
          <a:xfrm>
            <a:off x="135737" y="6470393"/>
            <a:ext cx="307399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1422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8677C003-2E00-4123-8FC5-01AEA0CAE4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/>
          <a:stretch/>
        </p:blipFill>
        <p:spPr>
          <a:xfrm>
            <a:off x="4298301" y="1261706"/>
            <a:ext cx="7893699" cy="559629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軍事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2DA68B-30D4-4425-A9C9-C27DEDEE6BEB}"/>
              </a:ext>
            </a:extLst>
          </p:cNvPr>
          <p:cNvSpPr/>
          <p:nvPr/>
        </p:nvSpPr>
        <p:spPr>
          <a:xfrm>
            <a:off x="0" y="4193819"/>
            <a:ext cx="5216925" cy="12365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塞爾維亞總統武契奇證實：購買中國</a:t>
            </a:r>
            <a:r>
              <a:rPr lang="en-US" altLang="zh-TW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FK-3</a:t>
            </a:r>
            <a:r>
              <a:rPr lang="zh-TW" altLang="en-US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防空導彈系統</a:t>
            </a:r>
            <a:endParaRPr lang="en-US" sz="32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68FB8FFF-6F84-4D42-B1E4-4C803CCB4548}"/>
              </a:ext>
            </a:extLst>
          </p:cNvPr>
          <p:cNvSpPr txBox="1"/>
          <p:nvPr/>
        </p:nvSpPr>
        <p:spPr>
          <a:xfrm>
            <a:off x="2123157" y="6418082"/>
            <a:ext cx="208495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圖片來源：中新社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橢圓 7">
            <a:extLst>
              <a:ext uri="{FF2B5EF4-FFF2-40B4-BE49-F238E27FC236}">
                <a16:creationId xmlns:a16="http://schemas.microsoft.com/office/drawing/2014/main" id="{9AF49434-7A3D-4900-B51B-6A5C7022E4F3}"/>
              </a:ext>
            </a:extLst>
          </p:cNvPr>
          <p:cNvSpPr/>
          <p:nvPr/>
        </p:nvSpPr>
        <p:spPr>
          <a:xfrm>
            <a:off x="1117100" y="1427583"/>
            <a:ext cx="2775392" cy="9381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軍備外銷</a:t>
            </a:r>
          </a:p>
        </p:txBody>
      </p:sp>
      <p:sp>
        <p:nvSpPr>
          <p:cNvPr id="13" name="文字方塊 26">
            <a:extLst>
              <a:ext uri="{FF2B5EF4-FFF2-40B4-BE49-F238E27FC236}">
                <a16:creationId xmlns:a16="http://schemas.microsoft.com/office/drawing/2014/main" id="{9E7ACAC3-7215-4792-96BE-EC464332AE39}"/>
              </a:ext>
            </a:extLst>
          </p:cNvPr>
          <p:cNvSpPr txBox="1"/>
          <p:nvPr/>
        </p:nvSpPr>
        <p:spPr>
          <a:xfrm>
            <a:off x="139018" y="5430418"/>
            <a:ext cx="2772135" cy="3642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資料來源：綜合網上報道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5033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31FCA922-8036-4C28-A0C0-F614E7AE3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32" r="5066" b="3610"/>
          <a:stretch/>
        </p:blipFill>
        <p:spPr bwMode="auto">
          <a:xfrm>
            <a:off x="7852093" y="2990709"/>
            <a:ext cx="4339907" cy="38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6758587" y="30577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軍事</a:t>
            </a:r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68FB8FFF-6F84-4D42-B1E4-4C803CCB4548}"/>
              </a:ext>
            </a:extLst>
          </p:cNvPr>
          <p:cNvSpPr txBox="1"/>
          <p:nvPr/>
        </p:nvSpPr>
        <p:spPr>
          <a:xfrm>
            <a:off x="1" y="6470393"/>
            <a:ext cx="233062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圖片來源：當代中國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BA08C2-1380-431C-A17B-34569AE61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1"/>
          <a:stretch/>
        </p:blipFill>
        <p:spPr bwMode="auto">
          <a:xfrm>
            <a:off x="1" y="3585962"/>
            <a:ext cx="4630724" cy="283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橢圓 1">
            <a:extLst>
              <a:ext uri="{FF2B5EF4-FFF2-40B4-BE49-F238E27FC236}">
                <a16:creationId xmlns:a16="http://schemas.microsoft.com/office/drawing/2014/main" id="{6CE439A8-7F85-4ECB-81D0-CA0B4D9BAF08}"/>
              </a:ext>
            </a:extLst>
          </p:cNvPr>
          <p:cNvSpPr/>
          <p:nvPr/>
        </p:nvSpPr>
        <p:spPr>
          <a:xfrm>
            <a:off x="176809" y="2023760"/>
            <a:ext cx="1844940" cy="736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紅旗</a:t>
            </a:r>
            <a:r>
              <a:rPr lang="en-US" altLang="zh-TW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-22</a:t>
            </a:r>
            <a:endParaRPr 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A8C9A83-9404-4DC2-8215-6B72B8EA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91" y="2007864"/>
            <a:ext cx="4011187" cy="271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橢圓 1">
            <a:extLst>
              <a:ext uri="{FF2B5EF4-FFF2-40B4-BE49-F238E27FC236}">
                <a16:creationId xmlns:a16="http://schemas.microsoft.com/office/drawing/2014/main" id="{EE4AEA5D-96A8-4D06-9D1E-B8B5DAA50DA0}"/>
              </a:ext>
            </a:extLst>
          </p:cNvPr>
          <p:cNvSpPr/>
          <p:nvPr/>
        </p:nvSpPr>
        <p:spPr>
          <a:xfrm>
            <a:off x="6025842" y="5971921"/>
            <a:ext cx="2161813" cy="7366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東風導彈</a:t>
            </a:r>
            <a:endParaRPr 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F41EAE3-4E1C-4ECD-9FC2-C76CBF4D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43" y="1359489"/>
            <a:ext cx="4673028" cy="244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04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14D2D79-D034-476A-8B0F-9066E5C32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957" y="2"/>
            <a:ext cx="6003427" cy="68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257119" y="136135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資源</a:t>
            </a:r>
          </a:p>
        </p:txBody>
      </p:sp>
      <p:sp>
        <p:nvSpPr>
          <p:cNvPr id="14" name="橢圓 1">
            <a:extLst>
              <a:ext uri="{FF2B5EF4-FFF2-40B4-BE49-F238E27FC236}">
                <a16:creationId xmlns:a16="http://schemas.microsoft.com/office/drawing/2014/main" id="{FB178208-B20E-4E11-8597-93237A1B1515}"/>
              </a:ext>
            </a:extLst>
          </p:cNvPr>
          <p:cNvSpPr/>
          <p:nvPr/>
        </p:nvSpPr>
        <p:spPr>
          <a:xfrm>
            <a:off x="688428" y="3068031"/>
            <a:ext cx="4281325" cy="224591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土地面積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約</a:t>
            </a:r>
            <a:r>
              <a:rPr lang="en-US" altLang="zh-TW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960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萬平方公里，屬</a:t>
            </a:r>
            <a:r>
              <a:rPr lang="zh-TW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全球第四大面積的國家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2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FF794B-226A-43A6-B4C0-517CF355200F}"/>
              </a:ext>
            </a:extLst>
          </p:cNvPr>
          <p:cNvSpPr txBox="1"/>
          <p:nvPr/>
        </p:nvSpPr>
        <p:spPr>
          <a:xfrm>
            <a:off x="865531" y="6207986"/>
            <a:ext cx="4281325" cy="6327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圖片來源：中國政府網（自然資源部） 、中國文化研究院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8961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257119" y="136135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資源</a:t>
            </a:r>
          </a:p>
        </p:txBody>
      </p:sp>
      <p:pic>
        <p:nvPicPr>
          <p:cNvPr id="7" name="圖片 6" descr="一張含有 地圖 的圖片&#10;&#10;自動產生的描述">
            <a:extLst>
              <a:ext uri="{FF2B5EF4-FFF2-40B4-BE49-F238E27FC236}">
                <a16:creationId xmlns:a16="http://schemas.microsoft.com/office/drawing/2014/main" id="{A3A53710-D516-4741-9D59-73EFE65B69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10" name="圖片 9" descr="一張含有 地圖 的圖片&#10;&#10;自動產生的描述">
            <a:extLst>
              <a:ext uri="{FF2B5EF4-FFF2-40B4-BE49-F238E27FC236}">
                <a16:creationId xmlns:a16="http://schemas.microsoft.com/office/drawing/2014/main" id="{6D77A417-D74D-481D-9B7F-43B7DECA56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16" name="圖片 15" descr="一張含有 地圖 的圖片&#10;&#10;自動產生的描述">
            <a:extLst>
              <a:ext uri="{FF2B5EF4-FFF2-40B4-BE49-F238E27FC236}">
                <a16:creationId xmlns:a16="http://schemas.microsoft.com/office/drawing/2014/main" id="{33D112C2-A07B-431A-A56F-29CED016A0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E1ACBE4-D754-40A1-9937-7AC758549BA3}"/>
              </a:ext>
            </a:extLst>
          </p:cNvPr>
          <p:cNvSpPr txBox="1"/>
          <p:nvPr/>
        </p:nvSpPr>
        <p:spPr>
          <a:xfrm>
            <a:off x="7727655" y="6207986"/>
            <a:ext cx="4281325" cy="6500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圖片來源：中國政府網（自然資源部） 、中國文化研究院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D4DC64-FB19-4D3F-AE3A-BEC3C902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40" y="2407578"/>
            <a:ext cx="6212960" cy="3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橢圓 1">
            <a:extLst>
              <a:ext uri="{FF2B5EF4-FFF2-40B4-BE49-F238E27FC236}">
                <a16:creationId xmlns:a16="http://schemas.microsoft.com/office/drawing/2014/main" id="{4081F05B-306F-4C79-9E31-ABC62170006F}"/>
              </a:ext>
            </a:extLst>
          </p:cNvPr>
          <p:cNvSpPr/>
          <p:nvPr/>
        </p:nvSpPr>
        <p:spPr>
          <a:xfrm>
            <a:off x="5251573" y="1449241"/>
            <a:ext cx="4616745" cy="156918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中國是世界上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動物資源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最為豐富的國家之一。</a:t>
            </a:r>
            <a:endParaRPr lang="en-US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B7D475-54CB-4722-900C-C8F28261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3303"/>
            <a:ext cx="5041084" cy="263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橢圓 1">
            <a:extLst>
              <a:ext uri="{FF2B5EF4-FFF2-40B4-BE49-F238E27FC236}">
                <a16:creationId xmlns:a16="http://schemas.microsoft.com/office/drawing/2014/main" id="{278854DC-4EE6-44DD-B324-94FA77C01629}"/>
              </a:ext>
            </a:extLst>
          </p:cNvPr>
          <p:cNvSpPr/>
          <p:nvPr/>
        </p:nvSpPr>
        <p:spPr>
          <a:xfrm>
            <a:off x="341011" y="2392781"/>
            <a:ext cx="4883940" cy="18978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幅員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廣闊，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地形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複雜，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氣候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多樣，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植被種類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豐富，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分佈</a:t>
            </a:r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錯綜複雜。</a:t>
            </a:r>
            <a:endParaRPr lang="en-US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9334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257119" y="1361350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資源</a:t>
            </a:r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68FB8FFF-6F84-4D42-B1E4-4C803CCB4548}"/>
              </a:ext>
            </a:extLst>
          </p:cNvPr>
          <p:cNvSpPr txBox="1"/>
          <p:nvPr/>
        </p:nvSpPr>
        <p:spPr>
          <a:xfrm>
            <a:off x="11351" y="6511490"/>
            <a:ext cx="2041519" cy="3465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圖片來源：中新社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 descr="一張含有 地圖 的圖片&#10;&#10;自動產生的描述">
            <a:extLst>
              <a:ext uri="{FF2B5EF4-FFF2-40B4-BE49-F238E27FC236}">
                <a16:creationId xmlns:a16="http://schemas.microsoft.com/office/drawing/2014/main" id="{A3A53710-D516-4741-9D59-73EFE65B69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10" name="圖片 9" descr="一張含有 地圖 的圖片&#10;&#10;自動產生的描述">
            <a:extLst>
              <a:ext uri="{FF2B5EF4-FFF2-40B4-BE49-F238E27FC236}">
                <a16:creationId xmlns:a16="http://schemas.microsoft.com/office/drawing/2014/main" id="{6D77A417-D74D-481D-9B7F-43B7DECA56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16" name="圖片 15" descr="一張含有 地圖 的圖片&#10;&#10;自動產生的描述">
            <a:extLst>
              <a:ext uri="{FF2B5EF4-FFF2-40B4-BE49-F238E27FC236}">
                <a16:creationId xmlns:a16="http://schemas.microsoft.com/office/drawing/2014/main" id="{33D112C2-A07B-431A-A56F-29CED016A0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20" name="圖片 19" descr="一張含有 天空, 室外, 大自然, 湧泉 的圖片&#10;&#10;自動產生的描述">
            <a:extLst>
              <a:ext uri="{FF2B5EF4-FFF2-40B4-BE49-F238E27FC236}">
                <a16:creationId xmlns:a16="http://schemas.microsoft.com/office/drawing/2014/main" id="{721580EF-ABFA-4552-8201-00D3F70705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" y="3835234"/>
            <a:ext cx="3512680" cy="26306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185FE0-1EEF-6529-7444-7931000D3DC6}"/>
              </a:ext>
            </a:extLst>
          </p:cNvPr>
          <p:cNvSpPr txBox="1"/>
          <p:nvPr/>
        </p:nvSpPr>
        <p:spPr>
          <a:xfrm>
            <a:off x="2" y="2284104"/>
            <a:ext cx="676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HK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稀土屬戰略資源，既可民用又可軍用，主要集中在少數國家和地區。由於其不可再生的特點，世界稀土儲量排名第三的美國從1999年就已逐步停止開採。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D2566-B5C4-D64E-67C9-0CEAB8CEC66A}"/>
              </a:ext>
            </a:extLst>
          </p:cNvPr>
          <p:cNvGrpSpPr/>
          <p:nvPr/>
        </p:nvGrpSpPr>
        <p:grpSpPr>
          <a:xfrm>
            <a:off x="6858349" y="1805419"/>
            <a:ext cx="5333652" cy="5052583"/>
            <a:chOff x="6858348" y="1805419"/>
            <a:chExt cx="5333652" cy="50525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9351F1-0F5B-A606-549B-873BD79EDB69}"/>
                </a:ext>
              </a:extLst>
            </p:cNvPr>
            <p:cNvSpPr/>
            <p:nvPr/>
          </p:nvSpPr>
          <p:spPr>
            <a:xfrm>
              <a:off x="6858349" y="2418317"/>
              <a:ext cx="5323687" cy="44396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DA821223-5DD8-3F43-092A-20FD19873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7" b="8726"/>
            <a:stretch/>
          </p:blipFill>
          <p:spPr>
            <a:xfrm>
              <a:off x="6858351" y="2418316"/>
              <a:ext cx="5323686" cy="44396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4753BC-35E1-BAB9-32DB-C47065BD52C0}"/>
                </a:ext>
              </a:extLst>
            </p:cNvPr>
            <p:cNvSpPr txBox="1"/>
            <p:nvPr/>
          </p:nvSpPr>
          <p:spPr>
            <a:xfrm>
              <a:off x="6858348" y="1805419"/>
              <a:ext cx="5333652" cy="64633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HK" altLang="en-US" sz="3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中國稀土主要分布地區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F0DBBC-81CF-8B80-58E3-59FA8083FC3A}"/>
                </a:ext>
              </a:extLst>
            </p:cNvPr>
            <p:cNvSpPr txBox="1"/>
            <p:nvPr/>
          </p:nvSpPr>
          <p:spPr>
            <a:xfrm>
              <a:off x="9520192" y="3944585"/>
              <a:ext cx="8371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內蒙</a:t>
              </a:r>
              <a:endParaRPr lang="zh-HK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B5F971-78A5-4267-8830-B72D3A1F4EFC}"/>
                </a:ext>
              </a:extLst>
            </p:cNvPr>
            <p:cNvSpPr txBox="1"/>
            <p:nvPr/>
          </p:nvSpPr>
          <p:spPr>
            <a:xfrm>
              <a:off x="10394148" y="4423568"/>
              <a:ext cx="8371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山東</a:t>
              </a:r>
              <a:endParaRPr lang="zh-HK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258272-0D67-B44B-DA93-38A07908464A}"/>
                </a:ext>
              </a:extLst>
            </p:cNvPr>
            <p:cNvSpPr txBox="1"/>
            <p:nvPr/>
          </p:nvSpPr>
          <p:spPr>
            <a:xfrm>
              <a:off x="9008464" y="5062931"/>
              <a:ext cx="8371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四川</a:t>
              </a:r>
              <a:endParaRPr lang="zh-HK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A3B57F-8FFB-B4CA-D2BA-184671ECCE90}"/>
                </a:ext>
              </a:extLst>
            </p:cNvPr>
            <p:cNvSpPr txBox="1"/>
            <p:nvPr/>
          </p:nvSpPr>
          <p:spPr>
            <a:xfrm>
              <a:off x="9757892" y="5533555"/>
              <a:ext cx="8371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湖南</a:t>
              </a:r>
              <a:endParaRPr lang="zh-HK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DC5EB-03BA-1A29-89C5-4F4447FEBAFD}"/>
                </a:ext>
              </a:extLst>
            </p:cNvPr>
            <p:cNvSpPr txBox="1"/>
            <p:nvPr/>
          </p:nvSpPr>
          <p:spPr>
            <a:xfrm>
              <a:off x="10551369" y="5524595"/>
              <a:ext cx="8371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江西</a:t>
              </a:r>
              <a:endParaRPr lang="zh-HK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文字方塊 26">
              <a:extLst>
                <a:ext uri="{FF2B5EF4-FFF2-40B4-BE49-F238E27FC236}">
                  <a16:creationId xmlns:a16="http://schemas.microsoft.com/office/drawing/2014/main" id="{774B05AC-9C3E-443B-9A56-BFBA4CF711D5}"/>
                </a:ext>
              </a:extLst>
            </p:cNvPr>
            <p:cNvSpPr txBox="1"/>
            <p:nvPr/>
          </p:nvSpPr>
          <p:spPr>
            <a:xfrm>
              <a:off x="6976915" y="6465847"/>
              <a:ext cx="2543277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TW" altLang="en-US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資料來源：中國稀土網</a:t>
              </a:r>
              <a:endParaRPr 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6496C25-45AA-8D00-E95A-A9E8DD553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574788"/>
              </p:ext>
            </p:extLst>
          </p:nvPr>
        </p:nvGraphicFramePr>
        <p:xfrm>
          <a:off x="3492661" y="3827283"/>
          <a:ext cx="3269339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9355">
                  <a:extLst>
                    <a:ext uri="{9D8B030D-6E8A-4147-A177-3AD203B41FA5}">
                      <a16:colId xmlns:a16="http://schemas.microsoft.com/office/drawing/2014/main" val="1839901392"/>
                    </a:ext>
                  </a:extLst>
                </a:gridCol>
                <a:gridCol w="1331665">
                  <a:extLst>
                    <a:ext uri="{9D8B030D-6E8A-4147-A177-3AD203B41FA5}">
                      <a16:colId xmlns:a16="http://schemas.microsoft.com/office/drawing/2014/main" val="610150916"/>
                    </a:ext>
                  </a:extLst>
                </a:gridCol>
                <a:gridCol w="1118319">
                  <a:extLst>
                    <a:ext uri="{9D8B030D-6E8A-4147-A177-3AD203B41FA5}">
                      <a16:colId xmlns:a16="http://schemas.microsoft.com/office/drawing/2014/main" val="1950185983"/>
                    </a:ext>
                  </a:extLst>
                </a:gridCol>
              </a:tblGrid>
              <a:tr h="457200">
                <a:tc gridSpan="3">
                  <a:txBody>
                    <a:bodyPr/>
                    <a:lstStyle/>
                    <a:p>
                      <a:r>
                        <a:rPr lang="zh-TW" altLang="en-US" sz="2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世界稀土儲量排名</a:t>
                      </a:r>
                      <a:endParaRPr lang="zh-HK" altLang="en-US" sz="2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85279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名次</a:t>
                      </a:r>
                      <a:endParaRPr lang="zh-HK" alt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國家</a:t>
                      </a:r>
                      <a:endParaRPr lang="zh-HK" alt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佔比</a:t>
                      </a:r>
                      <a:endParaRPr lang="zh-HK" alt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01239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HK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36%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7404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HK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俄羅斯等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19.3%</a:t>
                      </a:r>
                      <a:endParaRPr kumimoji="0" lang="zh-HK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42293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HK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美國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13.2%</a:t>
                      </a:r>
                      <a:endParaRPr kumimoji="0" lang="zh-HK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0331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HK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澳大利亞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5.5%</a:t>
                      </a:r>
                      <a:endParaRPr kumimoji="0" lang="zh-HK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64675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HK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印度</a:t>
                      </a:r>
                      <a:endParaRPr lang="zh-HK" altLang="en-US" sz="2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K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3.1%</a:t>
                      </a:r>
                      <a:endParaRPr kumimoji="0" lang="zh-HK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236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358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CE8A-C710-41C4-BDE6-6F23F83453B3}"/>
              </a:ext>
            </a:extLst>
          </p:cNvPr>
          <p:cNvSpPr txBox="1"/>
          <p:nvPr/>
        </p:nvSpPr>
        <p:spPr>
          <a:xfrm>
            <a:off x="1" y="1"/>
            <a:ext cx="667973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6DB802-A0A8-4B71-9D37-8644AF4D031B}"/>
              </a:ext>
            </a:extLst>
          </p:cNvPr>
          <p:cNvSpPr/>
          <p:nvPr/>
        </p:nvSpPr>
        <p:spPr>
          <a:xfrm>
            <a:off x="7084047" y="156094"/>
            <a:ext cx="1549983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資源</a:t>
            </a:r>
          </a:p>
        </p:txBody>
      </p:sp>
      <p:sp>
        <p:nvSpPr>
          <p:cNvPr id="9" name="文字方塊 26">
            <a:extLst>
              <a:ext uri="{FF2B5EF4-FFF2-40B4-BE49-F238E27FC236}">
                <a16:creationId xmlns:a16="http://schemas.microsoft.com/office/drawing/2014/main" id="{68FB8FFF-6F84-4D42-B1E4-4C803CCB4548}"/>
              </a:ext>
            </a:extLst>
          </p:cNvPr>
          <p:cNvSpPr txBox="1"/>
          <p:nvPr/>
        </p:nvSpPr>
        <p:spPr>
          <a:xfrm>
            <a:off x="112318" y="6342953"/>
            <a:ext cx="245154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圖片來源：世界銀行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 descr="一張含有 地圖 的圖片&#10;&#10;自動產生的描述">
            <a:extLst>
              <a:ext uri="{FF2B5EF4-FFF2-40B4-BE49-F238E27FC236}">
                <a16:creationId xmlns:a16="http://schemas.microsoft.com/office/drawing/2014/main" id="{A3A53710-D516-4741-9D59-73EFE65B69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10" name="圖片 9" descr="一張含有 地圖 的圖片&#10;&#10;自動產生的描述">
            <a:extLst>
              <a:ext uri="{FF2B5EF4-FFF2-40B4-BE49-F238E27FC236}">
                <a16:creationId xmlns:a16="http://schemas.microsoft.com/office/drawing/2014/main" id="{6D77A417-D74D-481D-9B7F-43B7DECA56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16" name="圖片 15" descr="一張含有 地圖 的圖片&#10;&#10;自動產生的描述">
            <a:extLst>
              <a:ext uri="{FF2B5EF4-FFF2-40B4-BE49-F238E27FC236}">
                <a16:creationId xmlns:a16="http://schemas.microsoft.com/office/drawing/2014/main" id="{33D112C2-A07B-431A-A56F-29CED016A0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8" y="3412018"/>
            <a:ext cx="33967" cy="339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440E5CC-0A0A-4EA8-9FA4-E61BB138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31" y="1448943"/>
            <a:ext cx="8399107" cy="53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793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190629580493fa_c">
            <a:extLst>
              <a:ext uri="{FF2B5EF4-FFF2-40B4-BE49-F238E27FC236}">
                <a16:creationId xmlns:a16="http://schemas.microsoft.com/office/drawing/2014/main" id="{CE97FA88-E93E-414B-B301-C79248CF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373" y="2346647"/>
            <a:ext cx="6566513" cy="43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93E65A7-1B0E-4012-8F81-D88C43493E54}"/>
              </a:ext>
            </a:extLst>
          </p:cNvPr>
          <p:cNvSpPr txBox="1"/>
          <p:nvPr/>
        </p:nvSpPr>
        <p:spPr>
          <a:xfrm>
            <a:off x="0" y="1"/>
            <a:ext cx="12192000" cy="22279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6000">
                <a:solidFill>
                  <a:schemeClr val="accent2">
                    <a:lumMod val="75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綜合國力的提升是</a:t>
            </a:r>
            <a:endParaRPr lang="en-US" altLang="zh-TW" sz="6000">
              <a:solidFill>
                <a:schemeClr val="accent2">
                  <a:lumMod val="75000"/>
                </a:schemeClr>
              </a:solidFill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中華復興的表現</a:t>
            </a:r>
          </a:p>
        </p:txBody>
      </p:sp>
      <p:sp>
        <p:nvSpPr>
          <p:cNvPr id="5" name="橢圓 1">
            <a:extLst>
              <a:ext uri="{FF2B5EF4-FFF2-40B4-BE49-F238E27FC236}">
                <a16:creationId xmlns:a16="http://schemas.microsoft.com/office/drawing/2014/main" id="{1408D967-3071-4EEA-98DC-5623669AE2A7}"/>
              </a:ext>
            </a:extLst>
          </p:cNvPr>
          <p:cNvSpPr/>
          <p:nvPr/>
        </p:nvSpPr>
        <p:spPr>
          <a:xfrm>
            <a:off x="485689" y="4254759"/>
            <a:ext cx="5196655" cy="19031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國家主席習近平與前任美國總統特朗普於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2019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年二十四集團大阪峰會中合影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1B677-B58F-467D-92C1-A2CB00B5334A}"/>
              </a:ext>
            </a:extLst>
          </p:cNvPr>
          <p:cNvSpPr txBox="1"/>
          <p:nvPr/>
        </p:nvSpPr>
        <p:spPr>
          <a:xfrm>
            <a:off x="2883161" y="6411154"/>
            <a:ext cx="234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圖片來源：視覺中國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07741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CG111168924717">
            <a:extLst>
              <a:ext uri="{FF2B5EF4-FFF2-40B4-BE49-F238E27FC236}">
                <a16:creationId xmlns:a16="http://schemas.microsoft.com/office/drawing/2014/main" id="{EB96378B-B1F0-4D7C-BA78-D9AD48ED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" y="1628727"/>
            <a:ext cx="518080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B6484C72-F3E2-4ED8-93A4-C220EF9BAAEF}"/>
              </a:ext>
            </a:extLst>
          </p:cNvPr>
          <p:cNvSpPr txBox="1"/>
          <p:nvPr/>
        </p:nvSpPr>
        <p:spPr>
          <a:xfrm>
            <a:off x="0" y="1"/>
            <a:ext cx="680917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5">
            <a:extLst>
              <a:ext uri="{FF2B5EF4-FFF2-40B4-BE49-F238E27FC236}">
                <a16:creationId xmlns:a16="http://schemas.microsoft.com/office/drawing/2014/main" id="{539ED49C-1673-46AF-A165-D129E1CB3392}"/>
              </a:ext>
            </a:extLst>
          </p:cNvPr>
          <p:cNvSpPr/>
          <p:nvPr/>
        </p:nvSpPr>
        <p:spPr>
          <a:xfrm>
            <a:off x="7370384" y="382271"/>
            <a:ext cx="2736000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國際合作</a:t>
            </a:r>
          </a:p>
        </p:txBody>
      </p:sp>
      <p:sp>
        <p:nvSpPr>
          <p:cNvPr id="10" name="橢圓 1">
            <a:extLst>
              <a:ext uri="{FF2B5EF4-FFF2-40B4-BE49-F238E27FC236}">
                <a16:creationId xmlns:a16="http://schemas.microsoft.com/office/drawing/2014/main" id="{0229895A-1701-41B9-9916-7363C749BBF3}"/>
              </a:ext>
            </a:extLst>
          </p:cNvPr>
          <p:cNvSpPr/>
          <p:nvPr/>
        </p:nvSpPr>
        <p:spPr>
          <a:xfrm>
            <a:off x="3225586" y="4858520"/>
            <a:ext cx="2640068" cy="6344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聯合國大會</a:t>
            </a:r>
            <a:endParaRPr lang="en-US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26">
            <a:extLst>
              <a:ext uri="{FF2B5EF4-FFF2-40B4-BE49-F238E27FC236}">
                <a16:creationId xmlns:a16="http://schemas.microsoft.com/office/drawing/2014/main" id="{DE4A0112-073F-4CF6-80B7-E6A68DA139DF}"/>
              </a:ext>
            </a:extLst>
          </p:cNvPr>
          <p:cNvSpPr txBox="1"/>
          <p:nvPr/>
        </p:nvSpPr>
        <p:spPr>
          <a:xfrm>
            <a:off x="4360922" y="6266644"/>
            <a:ext cx="3009463" cy="3642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122" name="Picture 2" descr="vcg11399035106_c">
            <a:extLst>
              <a:ext uri="{FF2B5EF4-FFF2-40B4-BE49-F238E27FC236}">
                <a16:creationId xmlns:a16="http://schemas.microsoft.com/office/drawing/2014/main" id="{B809220C-B2C6-4949-9EA5-B1132A9D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96" y="2131587"/>
            <a:ext cx="51920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橢圓 1">
            <a:extLst>
              <a:ext uri="{FF2B5EF4-FFF2-40B4-BE49-F238E27FC236}">
                <a16:creationId xmlns:a16="http://schemas.microsoft.com/office/drawing/2014/main" id="{0417DDB5-596A-44DF-A278-ADC46A310A75}"/>
              </a:ext>
            </a:extLst>
          </p:cNvPr>
          <p:cNvSpPr/>
          <p:nvPr/>
        </p:nvSpPr>
        <p:spPr>
          <a:xfrm>
            <a:off x="9538979" y="5406196"/>
            <a:ext cx="2468783" cy="63448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多邊組織</a:t>
            </a:r>
            <a:endParaRPr lang="en-US" sz="2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3929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llustration_3_v1-01">
            <a:extLst>
              <a:ext uri="{FF2B5EF4-FFF2-40B4-BE49-F238E27FC236}">
                <a16:creationId xmlns:a16="http://schemas.microsoft.com/office/drawing/2014/main" id="{C50B7B73-79EB-4E55-B18B-80A27A09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938"/>
            <a:ext cx="5293525" cy="55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B6484C72-F3E2-4ED8-93A4-C220EF9BAAEF}"/>
              </a:ext>
            </a:extLst>
          </p:cNvPr>
          <p:cNvSpPr txBox="1"/>
          <p:nvPr/>
        </p:nvSpPr>
        <p:spPr>
          <a:xfrm>
            <a:off x="1" y="1"/>
            <a:ext cx="690682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</a:t>
            </a:r>
          </a:p>
        </p:txBody>
      </p:sp>
      <p:sp>
        <p:nvSpPr>
          <p:cNvPr id="9" name="矩形: 圓角 5">
            <a:extLst>
              <a:ext uri="{FF2B5EF4-FFF2-40B4-BE49-F238E27FC236}">
                <a16:creationId xmlns:a16="http://schemas.microsoft.com/office/drawing/2014/main" id="{539ED49C-1673-46AF-A165-D129E1CB3392}"/>
              </a:ext>
            </a:extLst>
          </p:cNvPr>
          <p:cNvSpPr/>
          <p:nvPr/>
        </p:nvSpPr>
        <p:spPr>
          <a:xfrm>
            <a:off x="7221463" y="464797"/>
            <a:ext cx="2736000" cy="8881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/>
              <a:t>國際合作</a:t>
            </a:r>
          </a:p>
        </p:txBody>
      </p:sp>
      <p:pic>
        <p:nvPicPr>
          <p:cNvPr id="18436" name="Picture 4" descr="20180610049585fa">
            <a:extLst>
              <a:ext uri="{FF2B5EF4-FFF2-40B4-BE49-F238E27FC236}">
                <a16:creationId xmlns:a16="http://schemas.microsoft.com/office/drawing/2014/main" id="{F85AA613-C78B-4487-8FD6-7257BD82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37" y="1605382"/>
            <a:ext cx="4101975" cy="24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26">
            <a:extLst>
              <a:ext uri="{FF2B5EF4-FFF2-40B4-BE49-F238E27FC236}">
                <a16:creationId xmlns:a16="http://schemas.microsoft.com/office/drawing/2014/main" id="{DE4A0112-073F-4CF6-80B7-E6A68DA139DF}"/>
              </a:ext>
            </a:extLst>
          </p:cNvPr>
          <p:cNvSpPr txBox="1"/>
          <p:nvPr/>
        </p:nvSpPr>
        <p:spPr>
          <a:xfrm>
            <a:off x="5457865" y="6330980"/>
            <a:ext cx="4101975" cy="3642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圖片來源：中國文化研究院、中新社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00" name="Picture 4" descr="20170515103321545ta (1)">
            <a:extLst>
              <a:ext uri="{FF2B5EF4-FFF2-40B4-BE49-F238E27FC236}">
                <a16:creationId xmlns:a16="http://schemas.microsoft.com/office/drawing/2014/main" id="{5ABD58DC-AB04-47D2-9755-91EA5B5C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73" y="3967834"/>
            <a:ext cx="3585780" cy="23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3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3EE1C7E-49AB-4584-9A7E-90CBF70EDA68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393BB1-D5E4-4F48-BAA7-6E5080ABA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4073" y="2"/>
            <a:ext cx="6003427" cy="68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D06895-2936-4343-A1A9-5EE4007F3B2D}"/>
              </a:ext>
            </a:extLst>
          </p:cNvPr>
          <p:cNvSpPr txBox="1"/>
          <p:nvPr/>
        </p:nvSpPr>
        <p:spPr>
          <a:xfrm>
            <a:off x="1596445" y="6367029"/>
            <a:ext cx="416028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圖片來源：中國政府網（自然資源部）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C01432C-B422-46A2-B700-7EB4FA581E7B}"/>
              </a:ext>
            </a:extLst>
          </p:cNvPr>
          <p:cNvSpPr/>
          <p:nvPr/>
        </p:nvSpPr>
        <p:spPr>
          <a:xfrm>
            <a:off x="2834697" y="5485922"/>
            <a:ext cx="3029209" cy="5201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中華人民共和國版圖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A2B6A7-A5B3-4085-869D-E45C76718402}"/>
              </a:ext>
            </a:extLst>
          </p:cNvPr>
          <p:cNvSpPr txBox="1"/>
          <p:nvPr/>
        </p:nvSpPr>
        <p:spPr>
          <a:xfrm>
            <a:off x="71141" y="1267441"/>
            <a:ext cx="3893275" cy="6067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東亞最重要的國家</a:t>
            </a:r>
          </a:p>
        </p:txBody>
      </p:sp>
      <p:pic>
        <p:nvPicPr>
          <p:cNvPr id="9" name="Picture 5" descr="東亞的位置">
            <a:extLst>
              <a:ext uri="{FF2B5EF4-FFF2-40B4-BE49-F238E27FC236}">
                <a16:creationId xmlns:a16="http://schemas.microsoft.com/office/drawing/2014/main" id="{04914681-9D9A-4018-851E-70C5CE7B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92" y="2247655"/>
            <a:ext cx="2625920" cy="26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通識現代中國Jackson文章 2021年09月 第1篇_圖2a">
            <a:extLst>
              <a:ext uri="{FF2B5EF4-FFF2-40B4-BE49-F238E27FC236}">
                <a16:creationId xmlns:a16="http://schemas.microsoft.com/office/drawing/2014/main" id="{1A8CE25F-1749-4C23-B8B3-99A65C05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1894" y="3862720"/>
            <a:ext cx="2169485" cy="14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4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F18DB5D-84E5-48D8-BA71-32430BB87215}"/>
              </a:ext>
            </a:extLst>
          </p:cNvPr>
          <p:cNvSpPr txBox="1"/>
          <p:nvPr/>
        </p:nvSpPr>
        <p:spPr>
          <a:xfrm>
            <a:off x="1" y="1"/>
            <a:ext cx="93338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綜合國力的提升的原因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5315C68-5937-40D9-BD94-D6D7C77AA8D2}"/>
              </a:ext>
            </a:extLst>
          </p:cNvPr>
          <p:cNvSpPr txBox="1"/>
          <p:nvPr/>
        </p:nvSpPr>
        <p:spPr>
          <a:xfrm>
            <a:off x="458976" y="1983411"/>
            <a:ext cx="11552512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中國歷史及資源的因素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世界發展的歷史機遇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中華文化的底蘊及力量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人民的努力及智慧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社會制度，國家制度，領導人的睿智、魄力及眼光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國家公務員及領導層的執行力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  <a:p>
            <a:pPr marL="685783" indent="-68578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chemeClr val="accent5">
                    <a:lumMod val="50000"/>
                  </a:schemeClr>
                </a:solidFill>
              </a:rPr>
              <a:t>其他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？</a:t>
            </a: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F182AD91-15A6-4A27-9432-D42928F6EDDF}"/>
              </a:ext>
            </a:extLst>
          </p:cNvPr>
          <p:cNvSpPr/>
          <p:nvPr/>
        </p:nvSpPr>
        <p:spPr>
          <a:xfrm>
            <a:off x="654287" y="1258959"/>
            <a:ext cx="2009016" cy="66582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/>
              <a:t>討論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32445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F18DB5D-84E5-48D8-BA71-32430BB87215}"/>
              </a:ext>
            </a:extLst>
          </p:cNvPr>
          <p:cNvSpPr txBox="1"/>
          <p:nvPr/>
        </p:nvSpPr>
        <p:spPr>
          <a:xfrm>
            <a:off x="1" y="1"/>
            <a:ext cx="93338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綜合國力的提升的原因</a:t>
            </a:r>
          </a:p>
        </p:txBody>
      </p:sp>
      <p:sp>
        <p:nvSpPr>
          <p:cNvPr id="14" name="橢圓 7">
            <a:extLst>
              <a:ext uri="{FF2B5EF4-FFF2-40B4-BE49-F238E27FC236}">
                <a16:creationId xmlns:a16="http://schemas.microsoft.com/office/drawing/2014/main" id="{8D320D71-F212-4BAF-95F9-99336F6D231F}"/>
              </a:ext>
            </a:extLst>
          </p:cNvPr>
          <p:cNvSpPr/>
          <p:nvPr/>
        </p:nvSpPr>
        <p:spPr>
          <a:xfrm>
            <a:off x="1948885" y="1438415"/>
            <a:ext cx="7857847" cy="175959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2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中國人民和中國政府堅持獨立自主，艱苦奮鬥的道路。</a:t>
            </a:r>
            <a:endParaRPr lang="en-US" sz="320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278427-FE36-4429-9512-97899DBD52E9}"/>
              </a:ext>
            </a:extLst>
          </p:cNvPr>
          <p:cNvSpPr/>
          <p:nvPr/>
        </p:nvSpPr>
        <p:spPr>
          <a:xfrm>
            <a:off x="0" y="3544037"/>
            <a:ext cx="12192000" cy="2974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altLang="zh-TW" sz="2800" i="1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BC858ED-28B3-4255-A6E8-60D2586CB85D}"/>
              </a:ext>
            </a:extLst>
          </p:cNvPr>
          <p:cNvSpPr txBox="1"/>
          <p:nvPr/>
        </p:nvSpPr>
        <p:spPr>
          <a:xfrm>
            <a:off x="718458" y="3731875"/>
            <a:ext cx="107550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CN" altLang="en-US" sz="28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堅持從我國國情出發，探索並形成了符合中國實際的新民主主義革命道路、社會主義改造和社會主義建設道路、中國特色社會主義道路，這種獨立自主的探索精神</a:t>
            </a:r>
            <a:r>
              <a:rPr lang="zh-TW" altLang="en-US" sz="28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。」</a:t>
            </a:r>
            <a:endParaRPr lang="en-US" altLang="zh-CN" sz="2800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習近平</a:t>
            </a:r>
            <a:endParaRPr lang="en-US" altLang="zh-TW" sz="2800" i="1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9711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F18DB5D-84E5-48D8-BA71-32430BB87215}"/>
              </a:ext>
            </a:extLst>
          </p:cNvPr>
          <p:cNvSpPr txBox="1"/>
          <p:nvPr/>
        </p:nvSpPr>
        <p:spPr>
          <a:xfrm>
            <a:off x="1" y="1"/>
            <a:ext cx="93338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綜合國力的提升的原因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F5E1B70-5BB2-4954-A139-6AC6660D34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623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CFF2AFC-B950-4B26-8D20-48B777A9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562" y="3276600"/>
            <a:ext cx="684343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7">
            <a:extLst>
              <a:ext uri="{FF2B5EF4-FFF2-40B4-BE49-F238E27FC236}">
                <a16:creationId xmlns:a16="http://schemas.microsoft.com/office/drawing/2014/main" id="{DB228E3B-79B3-4CA0-95EE-C69DE18F9699}"/>
              </a:ext>
            </a:extLst>
          </p:cNvPr>
          <p:cNvSpPr/>
          <p:nvPr/>
        </p:nvSpPr>
        <p:spPr>
          <a:xfrm>
            <a:off x="568977" y="1444810"/>
            <a:ext cx="6843440" cy="213659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6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實踐正確的發展方向，</a:t>
            </a:r>
            <a:endParaRPr lang="en-US" altLang="zh-TW" sz="360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914377">
              <a:defRPr/>
            </a:pPr>
            <a:r>
              <a:rPr lang="zh-TW" altLang="en-US" sz="36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銳意改革開放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89722-5275-4BB0-87D7-5381C9A08DA7}"/>
              </a:ext>
            </a:extLst>
          </p:cNvPr>
          <p:cNvSpPr txBox="1"/>
          <p:nvPr/>
        </p:nvSpPr>
        <p:spPr>
          <a:xfrm>
            <a:off x="2883161" y="6411154"/>
            <a:ext cx="234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圖片來源：當代中國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446146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F18DB5D-84E5-48D8-BA71-32430BB87215}"/>
              </a:ext>
            </a:extLst>
          </p:cNvPr>
          <p:cNvSpPr txBox="1"/>
          <p:nvPr/>
        </p:nvSpPr>
        <p:spPr>
          <a:xfrm>
            <a:off x="1" y="1"/>
            <a:ext cx="93338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綜合國力的提升的原因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F5E1B70-5BB2-4954-A139-6AC6660D34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623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3180A3-659C-4026-9894-9C9A30574E5E}"/>
              </a:ext>
            </a:extLst>
          </p:cNvPr>
          <p:cNvSpPr/>
          <p:nvPr/>
        </p:nvSpPr>
        <p:spPr>
          <a:xfrm>
            <a:off x="0" y="4096347"/>
            <a:ext cx="12192000" cy="2341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altLang="zh-TW" sz="2800" i="1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D6DE20A-7B1C-443D-8AC0-61F38BADCCFE}"/>
              </a:ext>
            </a:extLst>
          </p:cNvPr>
          <p:cNvSpPr txBox="1"/>
          <p:nvPr/>
        </p:nvSpPr>
        <p:spPr>
          <a:xfrm>
            <a:off x="1090869" y="4404529"/>
            <a:ext cx="96206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「我們都要把國家和民族發展放在自己力量的基點上，堅持民族自尊心和自信心，堅定不移走自己的路。」</a:t>
            </a:r>
            <a:endParaRPr lang="en-US" altLang="zh-CN" sz="280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i="1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習近平</a:t>
            </a:r>
            <a:endParaRPr lang="en-US" altLang="zh-TW" sz="2800" i="1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橢圓 7">
            <a:extLst>
              <a:ext uri="{FF2B5EF4-FFF2-40B4-BE49-F238E27FC236}">
                <a16:creationId xmlns:a16="http://schemas.microsoft.com/office/drawing/2014/main" id="{2B230BBC-6A15-42F5-AC0F-B0E5FB2722A3}"/>
              </a:ext>
            </a:extLst>
          </p:cNvPr>
          <p:cNvSpPr/>
          <p:nvPr/>
        </p:nvSpPr>
        <p:spPr>
          <a:xfrm>
            <a:off x="1286813" y="1559107"/>
            <a:ext cx="6995100" cy="27641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r>
              <a:rPr lang="zh-TW" altLang="en-US" sz="2800" b="1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堅持中華民族復興的理想，政府與人民充分發揮四個自信：文化自信、理論自信、制度自信、道路自信</a:t>
            </a:r>
          </a:p>
        </p:txBody>
      </p:sp>
    </p:spTree>
    <p:extLst>
      <p:ext uri="{BB962C8B-B14F-4D97-AF65-F5344CB8AC3E}">
        <p14:creationId xmlns:p14="http://schemas.microsoft.com/office/powerpoint/2010/main" val="7910412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7A2CF48-6B50-469B-929D-E5A7DAE5016E}"/>
              </a:ext>
            </a:extLst>
          </p:cNvPr>
          <p:cNvSpPr/>
          <p:nvPr/>
        </p:nvSpPr>
        <p:spPr>
          <a:xfrm>
            <a:off x="0" y="3544037"/>
            <a:ext cx="12192000" cy="29742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altLang="zh-TW" sz="2800" i="1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F18DB5D-84E5-48D8-BA71-32430BB87215}"/>
              </a:ext>
            </a:extLst>
          </p:cNvPr>
          <p:cNvSpPr txBox="1"/>
          <p:nvPr/>
        </p:nvSpPr>
        <p:spPr>
          <a:xfrm>
            <a:off x="1" y="1"/>
            <a:ext cx="93338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綜合國力的提升的原因</a:t>
            </a:r>
          </a:p>
        </p:txBody>
      </p:sp>
      <p:sp>
        <p:nvSpPr>
          <p:cNvPr id="7" name="橢圓 7">
            <a:extLst>
              <a:ext uri="{FF2B5EF4-FFF2-40B4-BE49-F238E27FC236}">
                <a16:creationId xmlns:a16="http://schemas.microsoft.com/office/drawing/2014/main" id="{E82CCBB3-6666-4F70-B27C-3416A3E1F446}"/>
              </a:ext>
            </a:extLst>
          </p:cNvPr>
          <p:cNvSpPr/>
          <p:nvPr/>
        </p:nvSpPr>
        <p:spPr>
          <a:xfrm>
            <a:off x="1948885" y="1438415"/>
            <a:ext cx="7857847" cy="1759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堅持獨立自主，互不侵犯的和平外交政策</a:t>
            </a:r>
            <a:endParaRPr lang="en-HK" altLang="zh-TW" sz="32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FB37F82-FA58-454E-8D2C-D488D57A407C}"/>
              </a:ext>
            </a:extLst>
          </p:cNvPr>
          <p:cNvSpPr txBox="1"/>
          <p:nvPr/>
        </p:nvSpPr>
        <p:spPr>
          <a:xfrm>
            <a:off x="381000" y="3731875"/>
            <a:ext cx="11408229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>
                <a:solidFill>
                  <a:schemeClr val="accent3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「獨立自主的和平外交政策，尊重各國人民自主選擇發展道路的權利，維護國際公平正義，反對把自己的意志強加於人，反對干涉別國內政，反對以強淩弱。」</a:t>
            </a:r>
            <a:endParaRPr lang="en-US" altLang="zh-CN" sz="2800">
              <a:solidFill>
                <a:schemeClr val="accent3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i="1">
                <a:solidFill>
                  <a:schemeClr val="accent3">
                    <a:lumMod val="50000"/>
                  </a:schemeClr>
                </a:solidFill>
                <a:latin typeface="Microsoft JhengHei"/>
                <a:ea typeface="Microsoft JhengHei"/>
              </a:rPr>
              <a:t>習近平:</a:t>
            </a:r>
            <a:r>
              <a:rPr lang="en-US" altLang="zh-TW" sz="2800" i="1">
                <a:solidFill>
                  <a:schemeClr val="accent3">
                    <a:lumMod val="50000"/>
                  </a:schemeClr>
                </a:solidFill>
                <a:latin typeface="Microsoft JhengHei"/>
                <a:ea typeface="Microsoft JhengHei"/>
              </a:rPr>
              <a:t>《</a:t>
            </a:r>
            <a:r>
              <a:rPr lang="zh-TW" altLang="en-US" sz="2800" i="1">
                <a:solidFill>
                  <a:schemeClr val="accent3">
                    <a:lumMod val="50000"/>
                  </a:schemeClr>
                </a:solidFill>
                <a:latin typeface="Microsoft JhengHei"/>
                <a:ea typeface="Microsoft JhengHei"/>
              </a:rPr>
              <a:t>堅持和平發展道路，推動構建人類命運共同體</a:t>
            </a:r>
            <a:r>
              <a:rPr lang="en-US" altLang="zh-TW" sz="2800" i="1">
                <a:solidFill>
                  <a:schemeClr val="accent3">
                    <a:lumMod val="50000"/>
                  </a:schemeClr>
                </a:solidFill>
                <a:latin typeface="Microsoft JhengHei"/>
                <a:ea typeface="Microsoft JhengHei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438345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5F18DB5D-84E5-48D8-BA71-32430BB87215}"/>
              </a:ext>
            </a:extLst>
          </p:cNvPr>
          <p:cNvSpPr txBox="1"/>
          <p:nvPr/>
        </p:nvSpPr>
        <p:spPr>
          <a:xfrm>
            <a:off x="1" y="1"/>
            <a:ext cx="93338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TW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綜合國力的提升的原因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F5E1B70-5BB2-4954-A139-6AC6660D34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623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B97FD-51F2-4C40-AFF7-9A42604C4D46}"/>
              </a:ext>
            </a:extLst>
          </p:cNvPr>
          <p:cNvSpPr/>
          <p:nvPr/>
        </p:nvSpPr>
        <p:spPr>
          <a:xfrm>
            <a:off x="0" y="3413358"/>
            <a:ext cx="12192000" cy="26191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altLang="zh-TW" sz="2800" i="1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7934DEE-237B-47A6-8285-68B1E916CF34}"/>
              </a:ext>
            </a:extLst>
          </p:cNvPr>
          <p:cNvSpPr/>
          <p:nvPr/>
        </p:nvSpPr>
        <p:spPr>
          <a:xfrm>
            <a:off x="948221" y="1795577"/>
            <a:ext cx="10978551" cy="120033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推動「一帶一路」，構建人類命運共同體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06BF708-875D-48BE-A502-D92DED61F620}"/>
              </a:ext>
            </a:extLst>
          </p:cNvPr>
          <p:cNvSpPr txBox="1"/>
          <p:nvPr/>
        </p:nvSpPr>
        <p:spPr>
          <a:xfrm>
            <a:off x="440873" y="3601195"/>
            <a:ext cx="113102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「新的征程上，我們必須高舉和平、發展、合作、共贏旗幟，奉行獨立自主的和平外交政策，堅持走和平發展道路，推動建設新型國際關係，推動構建人類命運共同體，推動共建</a:t>
            </a:r>
            <a:r>
              <a:rPr lang="en-US" altLang="zh-TW" sz="24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TW" altLang="en-US" sz="24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一帶一路</a:t>
            </a:r>
            <a:r>
              <a:rPr lang="en-US" altLang="zh-TW" sz="24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  <a:r>
              <a:rPr lang="zh-TW" altLang="en-US" sz="2400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高品質發展，以中國的新發展為世界提供新機遇。」</a:t>
            </a:r>
            <a:endParaRPr lang="en-US" altLang="zh-CN" sz="2400">
              <a:solidFill>
                <a:schemeClr val="accent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lnSpc>
                <a:spcPct val="150000"/>
              </a:lnSpc>
            </a:pP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摘錄自</a:t>
            </a:r>
            <a:r>
              <a:rPr lang="en-US" altLang="zh-TW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CN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新征程上，必</a:t>
            </a: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須</a:t>
            </a:r>
            <a:r>
              <a:rPr lang="zh-CN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</a:t>
            </a: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斷</a:t>
            </a:r>
            <a:r>
              <a:rPr lang="zh-CN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</a:t>
            </a: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動構建</a:t>
            </a:r>
            <a:r>
              <a:rPr lang="zh-CN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</a:t>
            </a:r>
            <a:r>
              <a:rPr lang="zh-CN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命</a:t>
            </a: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</a:t>
            </a:r>
            <a:r>
              <a:rPr lang="zh-CN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共同</a:t>
            </a:r>
            <a:r>
              <a:rPr lang="zh-TW" altLang="en-US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體</a:t>
            </a:r>
            <a:r>
              <a:rPr lang="en-US" altLang="zh-TW" sz="2400" i="1">
                <a:solidFill>
                  <a:schemeClr val="accent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2531612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3EE1C7E-49AB-4584-9A7E-90CBF70EDA68}"/>
              </a:ext>
            </a:extLst>
          </p:cNvPr>
          <p:cNvSpPr txBox="1"/>
          <p:nvPr/>
        </p:nvSpPr>
        <p:spPr>
          <a:xfrm>
            <a:off x="5476609" y="2529578"/>
            <a:ext cx="14728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8800">
                <a:ea typeface="DFKai-SB" panose="03000509000000000000" pitchFamily="65" charset="-120"/>
                <a:cs typeface="Times New Roman" panose="02020603050405020304" pitchFamily="18" charset="0"/>
              </a:rPr>
              <a:t>完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385939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3EE1C7E-49AB-4584-9A7E-90CBF70EDA68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D8BAFE-B5A6-45BD-B9A0-42CC58785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56785"/>
              </p:ext>
            </p:extLst>
          </p:nvPr>
        </p:nvGraphicFramePr>
        <p:xfrm>
          <a:off x="223937" y="3533681"/>
          <a:ext cx="11318032" cy="279101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10737">
                  <a:extLst>
                    <a:ext uri="{9D8B030D-6E8A-4147-A177-3AD203B41FA5}">
                      <a16:colId xmlns:a16="http://schemas.microsoft.com/office/drawing/2014/main" val="1255121869"/>
                    </a:ext>
                  </a:extLst>
                </a:gridCol>
                <a:gridCol w="2043011">
                  <a:extLst>
                    <a:ext uri="{9D8B030D-6E8A-4147-A177-3AD203B41FA5}">
                      <a16:colId xmlns:a16="http://schemas.microsoft.com/office/drawing/2014/main" val="3717397133"/>
                    </a:ext>
                  </a:extLst>
                </a:gridCol>
                <a:gridCol w="2883159">
                  <a:extLst>
                    <a:ext uri="{9D8B030D-6E8A-4147-A177-3AD203B41FA5}">
                      <a16:colId xmlns:a16="http://schemas.microsoft.com/office/drawing/2014/main" val="3245567847"/>
                    </a:ext>
                  </a:extLst>
                </a:gridCol>
                <a:gridCol w="5281125">
                  <a:extLst>
                    <a:ext uri="{9D8B030D-6E8A-4147-A177-3AD203B41FA5}">
                      <a16:colId xmlns:a16="http://schemas.microsoft.com/office/drawing/2014/main" val="2119646040"/>
                    </a:ext>
                  </a:extLst>
                </a:gridCol>
              </a:tblGrid>
              <a:tr h="870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國家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國家面積</a:t>
                      </a:r>
                      <a:endParaRPr lang="en-US" alt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（</a:t>
                      </a: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平方公里</a:t>
                      </a:r>
                      <a:r>
                        <a:rPr lang="zh-TW" altLang="zh-HK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）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人口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國內生產總值（購買力平價）（百萬美元）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2449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中國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9,600,012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1,410,929,000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26,656,766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29259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日本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377,974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125,836,000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5,585,786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47875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800" b="0" kern="10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韓國</a:t>
                      </a:r>
                      <a:endParaRPr lang="zh-TW" sz="2800" b="0" kern="10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100,210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51,780,580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2,436,872</a:t>
                      </a:r>
                      <a:endParaRPr lang="zh-TW" sz="2800" b="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132365"/>
                  </a:ext>
                </a:extLst>
              </a:tr>
            </a:tbl>
          </a:graphicData>
        </a:graphic>
      </p:graphicFrame>
      <p:sp>
        <p:nvSpPr>
          <p:cNvPr id="16" name="文字方塊 12">
            <a:extLst>
              <a:ext uri="{FF2B5EF4-FFF2-40B4-BE49-F238E27FC236}">
                <a16:creationId xmlns:a16="http://schemas.microsoft.com/office/drawing/2014/main" id="{5E3E19D7-DBA5-4CB5-8A77-269CBA5DCB87}"/>
              </a:ext>
            </a:extLst>
          </p:cNvPr>
          <p:cNvSpPr txBox="1"/>
          <p:nvPr/>
        </p:nvSpPr>
        <p:spPr>
          <a:xfrm>
            <a:off x="7439542" y="6361671"/>
            <a:ext cx="439471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資料來源：世界銀行、世界貨幣基金組織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77" name="Picture 5" descr="東亞的位置">
            <a:extLst>
              <a:ext uri="{FF2B5EF4-FFF2-40B4-BE49-F238E27FC236}">
                <a16:creationId xmlns:a16="http://schemas.microsoft.com/office/drawing/2014/main" id="{605FD40E-719B-46C1-B6DB-7F3BFD5E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747" y="75568"/>
            <a:ext cx="3466581" cy="3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7">
            <a:extLst>
              <a:ext uri="{FF2B5EF4-FFF2-40B4-BE49-F238E27FC236}">
                <a16:creationId xmlns:a16="http://schemas.microsoft.com/office/drawing/2014/main" id="{65D7F0EA-FF8A-45A9-AC68-5A870B542202}"/>
              </a:ext>
            </a:extLst>
          </p:cNvPr>
          <p:cNvSpPr txBox="1"/>
          <p:nvPr/>
        </p:nvSpPr>
        <p:spPr>
          <a:xfrm>
            <a:off x="71141" y="1267441"/>
            <a:ext cx="3893275" cy="6067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東亞最重要的國家</a:t>
            </a:r>
          </a:p>
        </p:txBody>
      </p:sp>
      <p:sp>
        <p:nvSpPr>
          <p:cNvPr id="23" name="文字方塊 12">
            <a:extLst>
              <a:ext uri="{FF2B5EF4-FFF2-40B4-BE49-F238E27FC236}">
                <a16:creationId xmlns:a16="http://schemas.microsoft.com/office/drawing/2014/main" id="{ACC6E5EB-BADC-4514-AAB5-C58DB24C005A}"/>
              </a:ext>
            </a:extLst>
          </p:cNvPr>
          <p:cNvSpPr txBox="1"/>
          <p:nvPr/>
        </p:nvSpPr>
        <p:spPr>
          <a:xfrm>
            <a:off x="223937" y="6361671"/>
            <a:ext cx="3024928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資料年份：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2019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359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02106phn013_01">
            <a:extLst>
              <a:ext uri="{FF2B5EF4-FFF2-40B4-BE49-F238E27FC236}">
                <a16:creationId xmlns:a16="http://schemas.microsoft.com/office/drawing/2014/main" id="{15CF1053-4812-4C27-A824-77C5EB6E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305" y="2216370"/>
            <a:ext cx="6057063" cy="34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0812ph031">
            <a:extLst>
              <a:ext uri="{FF2B5EF4-FFF2-40B4-BE49-F238E27FC236}">
                <a16:creationId xmlns:a16="http://schemas.microsoft.com/office/drawing/2014/main" id="{83DA9F3B-063C-4D3A-AE4F-D557570B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175" y="2650927"/>
            <a:ext cx="476250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6BB23BD-3545-4B04-93D6-C9415675E387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4EB379-030E-4EFC-A245-64EB9414AFE7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AB6D5DEB-23C3-428A-BD4D-BAC4F846D4D1}"/>
              </a:ext>
            </a:extLst>
          </p:cNvPr>
          <p:cNvSpPr/>
          <p:nvPr/>
        </p:nvSpPr>
        <p:spPr>
          <a:xfrm>
            <a:off x="198556" y="1341049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經濟</a:t>
            </a:r>
            <a:endParaRPr lang="en-US" sz="4000" b="1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F0DD554-5426-4234-A9C6-F705902D2FE4}"/>
              </a:ext>
            </a:extLst>
          </p:cNvPr>
          <p:cNvSpPr/>
          <p:nvPr/>
        </p:nvSpPr>
        <p:spPr>
          <a:xfrm>
            <a:off x="1210581" y="5668897"/>
            <a:ext cx="3533689" cy="5201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漢畫像磚上的水稻移栽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61A5096-C0A7-4684-B1D1-8DD20123A004}"/>
              </a:ext>
            </a:extLst>
          </p:cNvPr>
          <p:cNvSpPr/>
          <p:nvPr/>
        </p:nvSpPr>
        <p:spPr>
          <a:xfrm>
            <a:off x="7419295" y="5532522"/>
            <a:ext cx="2929079" cy="52011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漢朝農耕圖壁畫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31B4E58-0823-48EA-B92E-5070279C340D}"/>
              </a:ext>
            </a:extLst>
          </p:cNvPr>
          <p:cNvSpPr txBox="1"/>
          <p:nvPr/>
        </p:nvSpPr>
        <p:spPr>
          <a:xfrm>
            <a:off x="2458949" y="6318885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2">
            <a:extLst>
              <a:ext uri="{FF2B5EF4-FFF2-40B4-BE49-F238E27FC236}">
                <a16:creationId xmlns:a16="http://schemas.microsoft.com/office/drawing/2014/main" id="{9FBF8CAF-DD9D-498F-9692-3C61FBB390C3}"/>
              </a:ext>
            </a:extLst>
          </p:cNvPr>
          <p:cNvSpPr txBox="1"/>
          <p:nvPr/>
        </p:nvSpPr>
        <p:spPr>
          <a:xfrm>
            <a:off x="9910334" y="6082843"/>
            <a:ext cx="2141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</a:t>
            </a:r>
            <a:r>
              <a:rPr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FOTOE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44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902ph001">
            <a:extLst>
              <a:ext uri="{FF2B5EF4-FFF2-40B4-BE49-F238E27FC236}">
                <a16:creationId xmlns:a16="http://schemas.microsoft.com/office/drawing/2014/main" id="{413544F0-0A10-4F24-A509-82AEDB6DF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48" y="2762702"/>
            <a:ext cx="4446165" cy="30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6BB23BD-3545-4B04-93D6-C9415675E387}"/>
              </a:ext>
            </a:extLst>
          </p:cNvPr>
          <p:cNvSpPr txBox="1"/>
          <p:nvPr/>
        </p:nvSpPr>
        <p:spPr>
          <a:xfrm>
            <a:off x="1" y="1"/>
            <a:ext cx="566939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zh-HK" altLang="en-US" sz="7200">
                <a:solidFill>
                  <a:schemeClr val="accent4">
                    <a:lumMod val="50000"/>
                  </a:schemeClr>
                </a:solidFill>
                <a:ea typeface="DFKai-SB" panose="03000509000000000000" pitchFamily="65" charset="-120"/>
                <a:cs typeface="Times New Roman" panose="02020603050405020304" pitchFamily="18" charset="0"/>
              </a:rPr>
              <a:t>歷史上的中國</a:t>
            </a:r>
            <a:endParaRPr lang="en-US" sz="7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4EB379-030E-4EFC-A245-64EB9414AFE7}"/>
              </a:ext>
            </a:extLst>
          </p:cNvPr>
          <p:cNvSpPr txBox="1"/>
          <p:nvPr/>
        </p:nvSpPr>
        <p:spPr>
          <a:xfrm>
            <a:off x="5861108" y="123111"/>
            <a:ext cx="6051259" cy="10772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中國的經濟、科技、文明長期在</a:t>
            </a:r>
            <a:r>
              <a:rPr lang="zh-TW" altLang="en-US" sz="3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世界首屈一指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AB6D5DEB-23C3-428A-BD4D-BAC4F846D4D1}"/>
              </a:ext>
            </a:extLst>
          </p:cNvPr>
          <p:cNvSpPr/>
          <p:nvPr/>
        </p:nvSpPr>
        <p:spPr>
          <a:xfrm>
            <a:off x="198556" y="1341049"/>
            <a:ext cx="1828800" cy="10772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/>
              <a:t>經濟</a:t>
            </a:r>
            <a:endParaRPr lang="en-US" sz="4000" b="1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F0DD554-5426-4234-A9C6-F705902D2FE4}"/>
              </a:ext>
            </a:extLst>
          </p:cNvPr>
          <p:cNvSpPr/>
          <p:nvPr/>
        </p:nvSpPr>
        <p:spPr>
          <a:xfrm>
            <a:off x="198556" y="5794178"/>
            <a:ext cx="5238749" cy="520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</a:rPr>
              <a:t>《</a:t>
            </a:r>
            <a:r>
              <a:rPr lang="zh-TW" altLang="en-US" sz="2400" b="1">
                <a:solidFill>
                  <a:schemeClr val="bg1"/>
                </a:solidFill>
              </a:rPr>
              <a:t>清明上河圖</a:t>
            </a:r>
            <a:r>
              <a:rPr lang="en-US" altLang="zh-TW" sz="2400" b="1">
                <a:solidFill>
                  <a:schemeClr val="bg1"/>
                </a:solidFill>
              </a:rPr>
              <a:t>》</a:t>
            </a:r>
            <a:r>
              <a:rPr lang="zh-TW" altLang="en-US" sz="2400" b="1">
                <a:solidFill>
                  <a:schemeClr val="bg1"/>
                </a:solidFill>
              </a:rPr>
              <a:t>展現的北宋繁華市況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028" name="Picture 4" descr="0902ph004">
            <a:extLst>
              <a:ext uri="{FF2B5EF4-FFF2-40B4-BE49-F238E27FC236}">
                <a16:creationId xmlns:a16="http://schemas.microsoft.com/office/drawing/2014/main" id="{C43AA093-970C-4B53-B27D-2256E97B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0682" y="1501630"/>
            <a:ext cx="2178271" cy="35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902ph005">
            <a:extLst>
              <a:ext uri="{FF2B5EF4-FFF2-40B4-BE49-F238E27FC236}">
                <a16:creationId xmlns:a16="http://schemas.microsoft.com/office/drawing/2014/main" id="{C7EFA066-FE06-44DB-B078-191D11B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969" y="3021493"/>
            <a:ext cx="3180521" cy="30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7C0B8B1-5023-4575-87D7-0776834C22C0}"/>
              </a:ext>
            </a:extLst>
          </p:cNvPr>
          <p:cNvSpPr/>
          <p:nvPr/>
        </p:nvSpPr>
        <p:spPr>
          <a:xfrm>
            <a:off x="5437306" y="5069210"/>
            <a:ext cx="2725023" cy="52011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明朝杭州北關夜市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61A5096-C0A7-4684-B1D1-8DD20123A004}"/>
              </a:ext>
            </a:extLst>
          </p:cNvPr>
          <p:cNvSpPr/>
          <p:nvPr/>
        </p:nvSpPr>
        <p:spPr>
          <a:xfrm>
            <a:off x="8351631" y="6098789"/>
            <a:ext cx="3663192" cy="5201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</a:rPr>
              <a:t>繁華的清代京城前門市街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文字方塊 12">
            <a:extLst>
              <a:ext uri="{FF2B5EF4-FFF2-40B4-BE49-F238E27FC236}">
                <a16:creationId xmlns:a16="http://schemas.microsoft.com/office/drawing/2014/main" id="{FB3C8856-F978-4194-8867-79F8D5127E04}"/>
              </a:ext>
            </a:extLst>
          </p:cNvPr>
          <p:cNvSpPr txBox="1"/>
          <p:nvPr/>
        </p:nvSpPr>
        <p:spPr>
          <a:xfrm>
            <a:off x="4952192" y="6434241"/>
            <a:ext cx="296723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圖片來源：中國文化研究院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009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888565-292f-4b60-a4c3-978be975df1a">
      <Terms xmlns="http://schemas.microsoft.com/office/infopath/2007/PartnerControls"/>
    </lcf76f155ced4ddcb4097134ff3c332f>
    <TaxCatchAll xmlns="a67ca032-99e1-499e-a335-21cedd256a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B26AED26EDD48549808C35B334771AFF" ma:contentTypeVersion="19" ma:contentTypeDescription="建立新的文件。" ma:contentTypeScope="" ma:versionID="13a79a682ff1d3335edc642764bad662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66c958731ac895a3eec1719cb4c1a7e5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影像標籤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用對象: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用詳細資料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內容類型"/>
        <xsd:element ref="dc:title" minOccurs="0" maxOccurs="1" ma:index="1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FD0BB3-CE29-47E5-A3E2-3318E9FF856D}">
  <ds:schemaRefs>
    <ds:schemaRef ds:uri="http://purl.org/dc/elements/1.1/"/>
    <ds:schemaRef ds:uri="a67ca032-99e1-499e-a335-21cedd256a52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c888565-292f-4b60-a4c3-978be975df1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88B38A-2DB5-4739-8777-C1723BE3E8AF}"/>
</file>

<file path=customXml/itemProps3.xml><?xml version="1.0" encoding="utf-8"?>
<ds:datastoreItem xmlns:ds="http://schemas.openxmlformats.org/officeDocument/2006/customXml" ds:itemID="{EC967345-1DDE-403C-BA59-61187A9682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3953</Words>
  <Application>Microsoft Office PowerPoint</Application>
  <PresentationFormat>寬螢幕</PresentationFormat>
  <Paragraphs>848</Paragraphs>
  <Slides>66</Slides>
  <Notes>5</Notes>
  <HiddenSlides>0</HiddenSlides>
  <MMClips>4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82" baseType="lpstr">
      <vt:lpstr>等线</vt:lpstr>
      <vt:lpstr>等线</vt:lpstr>
      <vt:lpstr>等线 Light</vt:lpstr>
      <vt:lpstr>DFKai-SB</vt:lpstr>
      <vt:lpstr>微軟正黑體</vt:lpstr>
      <vt:lpstr>微軟正黑體</vt:lpstr>
      <vt:lpstr>Microsoft JhengHei UI</vt:lpstr>
      <vt:lpstr>Microsoft Yahei</vt:lpstr>
      <vt:lpstr>新細明體</vt:lpstr>
      <vt:lpstr>arial</vt:lpstr>
      <vt:lpstr>arial</vt:lpstr>
      <vt:lpstr>Calibri</vt:lpstr>
      <vt:lpstr>Calibri Light</vt:lpstr>
      <vt:lpstr>Roboto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西方列強侵華主要戰爭表</vt:lpstr>
      <vt:lpstr>主要賠款簡表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Jackson Lam</dc:creator>
  <cp:lastModifiedBy>Jackson Lam</cp:lastModifiedBy>
  <cp:revision>16</cp:revision>
  <dcterms:created xsi:type="dcterms:W3CDTF">2022-04-20T03:16:46Z</dcterms:created>
  <dcterms:modified xsi:type="dcterms:W3CDTF">2022-06-10T01:37:37Z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  <property fmtid="{D5CDD505-2E9C-101B-9397-08002B2CF9AE}" pid="3" name="MediaServiceImageTags">
    <vt:lpwstr/>
  </property>
</Properties>
</file>