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768" r:id="rId5"/>
    <p:sldId id="300" r:id="rId6"/>
    <p:sldId id="417" r:id="rId7"/>
    <p:sldId id="793" r:id="rId8"/>
    <p:sldId id="317" r:id="rId9"/>
    <p:sldId id="260" r:id="rId10"/>
    <p:sldId id="266" r:id="rId11"/>
    <p:sldId id="778" r:id="rId12"/>
    <p:sldId id="378" r:id="rId13"/>
    <p:sldId id="770" r:id="rId14"/>
    <p:sldId id="694" r:id="rId15"/>
    <p:sldId id="271" r:id="rId16"/>
    <p:sldId id="733" r:id="rId17"/>
    <p:sldId id="771" r:id="rId18"/>
    <p:sldId id="780" r:id="rId19"/>
    <p:sldId id="782" r:id="rId20"/>
    <p:sldId id="783" r:id="rId21"/>
    <p:sldId id="791" r:id="rId22"/>
    <p:sldId id="784" r:id="rId23"/>
    <p:sldId id="786" r:id="rId24"/>
    <p:sldId id="773" r:id="rId25"/>
    <p:sldId id="774" r:id="rId26"/>
    <p:sldId id="781" r:id="rId27"/>
    <p:sldId id="267" r:id="rId28"/>
    <p:sldId id="268" r:id="rId29"/>
    <p:sldId id="787" r:id="rId30"/>
    <p:sldId id="769" r:id="rId31"/>
    <p:sldId id="790" r:id="rId32"/>
    <p:sldId id="775" r:id="rId33"/>
    <p:sldId id="789" r:id="rId34"/>
    <p:sldId id="309" r:id="rId35"/>
    <p:sldId id="788" r:id="rId36"/>
    <p:sldId id="312" r:id="rId37"/>
    <p:sldId id="792" r:id="rId38"/>
    <p:sldId id="262"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2" clrIdx="0">
    <p:extLst>
      <p:ext uri="{19B8F6BF-5375-455C-9EA6-DF929625EA0E}">
        <p15:presenceInfo xmlns:p15="http://schemas.microsoft.com/office/powerpoint/2012/main" userId="S::Jackson.Lam@acsohk.org.hk::32eacf31-ef64-4152-a98e-82afd854682f" providerId="AD"/>
      </p:ext>
    </p:extLst>
  </p:cmAuthor>
  <p:cmAuthor id="2" name="user" initials="u" lastIdx="2" clrIdx="1">
    <p:extLst>
      <p:ext uri="{19B8F6BF-5375-455C-9EA6-DF929625EA0E}">
        <p15:presenceInfo xmlns:p15="http://schemas.microsoft.com/office/powerpoint/2012/main" userId="564056234fc9de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9A8"/>
    <a:srgbClr val="3F50A4"/>
    <a:srgbClr val="436FB3"/>
    <a:srgbClr val="FFFFFF"/>
    <a:srgbClr val="000000"/>
    <a:srgbClr val="FCE0ED"/>
    <a:srgbClr val="EF569C"/>
    <a:srgbClr val="847A5F"/>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2EBD97-6556-4FA0-9B01-5F26BE8FDECB}" v="18" dt="2021-11-10T10:01:5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081" autoAdjust="0"/>
  </p:normalViewPr>
  <p:slideViewPr>
    <p:cSldViewPr snapToGrid="0" snapToObjects="1">
      <p:cViewPr varScale="1">
        <p:scale>
          <a:sx n="107" d="100"/>
          <a:sy n="107"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Lam" userId="32eacf31-ef64-4152-a98e-82afd854682f" providerId="ADAL" clId="{9B4E9598-582D-444E-A5A8-9CCC204F10BE}"/>
    <pc:docChg chg="modSld">
      <pc:chgData name="Jackson Lam" userId="32eacf31-ef64-4152-a98e-82afd854682f" providerId="ADAL" clId="{9B4E9598-582D-444E-A5A8-9CCC204F10BE}" dt="2021-11-05T06:45:41.715" v="1" actId="20577"/>
      <pc:docMkLst>
        <pc:docMk/>
      </pc:docMkLst>
      <pc:sldChg chg="modSp mod">
        <pc:chgData name="Jackson Lam" userId="32eacf31-ef64-4152-a98e-82afd854682f" providerId="ADAL" clId="{9B4E9598-582D-444E-A5A8-9CCC204F10BE}" dt="2021-11-05T06:45:41.715" v="1" actId="20577"/>
        <pc:sldMkLst>
          <pc:docMk/>
          <pc:sldMk cId="564279568" sldId="300"/>
        </pc:sldMkLst>
        <pc:spChg chg="mod">
          <ac:chgData name="Jackson Lam" userId="32eacf31-ef64-4152-a98e-82afd854682f" providerId="ADAL" clId="{9B4E9598-582D-444E-A5A8-9CCC204F10BE}" dt="2021-11-05T06:45:41.715" v="1" actId="20577"/>
          <ac:spMkLst>
            <pc:docMk/>
            <pc:sldMk cId="564279568" sldId="300"/>
            <ac:spMk id="8" creationId="{547008DA-C020-4A0F-8AF9-F145CB7837E2}"/>
          </ac:spMkLst>
        </pc:spChg>
      </pc:sldChg>
    </pc:docChg>
  </pc:docChgLst>
  <pc:docChgLst>
    <pc:chgData name="Jackson Lam" userId="32eacf31-ef64-4152-a98e-82afd854682f" providerId="ADAL" clId="{812EBD97-6556-4FA0-9B01-5F26BE8FDECB}"/>
    <pc:docChg chg="undo custSel modSld">
      <pc:chgData name="Jackson Lam" userId="32eacf31-ef64-4152-a98e-82afd854682f" providerId="ADAL" clId="{812EBD97-6556-4FA0-9B01-5F26BE8FDECB}" dt="2021-11-10T10:01:45.310" v="134" actId="1076"/>
      <pc:docMkLst>
        <pc:docMk/>
      </pc:docMkLst>
      <pc:sldChg chg="addSp delSp modSp mod">
        <pc:chgData name="Jackson Lam" userId="32eacf31-ef64-4152-a98e-82afd854682f" providerId="ADAL" clId="{812EBD97-6556-4FA0-9B01-5F26BE8FDECB}" dt="2021-11-10T09:50:00.401" v="12" actId="1440"/>
        <pc:sldMkLst>
          <pc:docMk/>
          <pc:sldMk cId="3072346365" sldId="771"/>
        </pc:sldMkLst>
        <pc:picChg chg="add del mod modCrop">
          <ac:chgData name="Jackson Lam" userId="32eacf31-ef64-4152-a98e-82afd854682f" providerId="ADAL" clId="{812EBD97-6556-4FA0-9B01-5F26BE8FDECB}" dt="2021-11-10T09:50:00.401" v="12" actId="1440"/>
          <ac:picMkLst>
            <pc:docMk/>
            <pc:sldMk cId="3072346365" sldId="771"/>
            <ac:picMk id="4" creationId="{04794A6B-D0A3-40D4-A46F-04827D102392}"/>
          </ac:picMkLst>
        </pc:picChg>
        <pc:picChg chg="del">
          <ac:chgData name="Jackson Lam" userId="32eacf31-ef64-4152-a98e-82afd854682f" providerId="ADAL" clId="{812EBD97-6556-4FA0-9B01-5F26BE8FDECB}" dt="2021-11-10T09:49:14.833" v="0" actId="478"/>
          <ac:picMkLst>
            <pc:docMk/>
            <pc:sldMk cId="3072346365" sldId="771"/>
            <ac:picMk id="12" creationId="{F46AE840-EAEA-4AD2-83C1-D5ADD654B395}"/>
          </ac:picMkLst>
        </pc:picChg>
      </pc:sldChg>
      <pc:sldChg chg="addSp delSp modSp mod">
        <pc:chgData name="Jackson Lam" userId="32eacf31-ef64-4152-a98e-82afd854682f" providerId="ADAL" clId="{812EBD97-6556-4FA0-9B01-5F26BE8FDECB}" dt="2021-11-10T09:58:11.925" v="101" actId="478"/>
        <pc:sldMkLst>
          <pc:docMk/>
          <pc:sldMk cId="2389306748" sldId="773"/>
        </pc:sldMkLst>
        <pc:picChg chg="add del mod">
          <ac:chgData name="Jackson Lam" userId="32eacf31-ef64-4152-a98e-82afd854682f" providerId="ADAL" clId="{812EBD97-6556-4FA0-9B01-5F26BE8FDECB}" dt="2021-11-10T09:58:11.456" v="100"/>
          <ac:picMkLst>
            <pc:docMk/>
            <pc:sldMk cId="2389306748" sldId="773"/>
            <ac:picMk id="10" creationId="{335CF931-201F-45A9-AD48-E93AF5D80BF4}"/>
          </ac:picMkLst>
        </pc:picChg>
        <pc:picChg chg="add del">
          <ac:chgData name="Jackson Lam" userId="32eacf31-ef64-4152-a98e-82afd854682f" providerId="ADAL" clId="{812EBD97-6556-4FA0-9B01-5F26BE8FDECB}" dt="2021-11-10T09:58:11.925" v="101" actId="478"/>
          <ac:picMkLst>
            <pc:docMk/>
            <pc:sldMk cId="2389306748" sldId="773"/>
            <ac:picMk id="11" creationId="{98F51799-64B4-4E81-BC16-5409F90B0F56}"/>
          </ac:picMkLst>
        </pc:picChg>
      </pc:sldChg>
      <pc:sldChg chg="addSp delSp modSp mod">
        <pc:chgData name="Jackson Lam" userId="32eacf31-ef64-4152-a98e-82afd854682f" providerId="ADAL" clId="{812EBD97-6556-4FA0-9B01-5F26BE8FDECB}" dt="2021-11-10T09:58:40.968" v="112" actId="1076"/>
        <pc:sldMkLst>
          <pc:docMk/>
          <pc:sldMk cId="4070855150" sldId="774"/>
        </pc:sldMkLst>
        <pc:picChg chg="add mod">
          <ac:chgData name="Jackson Lam" userId="32eacf31-ef64-4152-a98e-82afd854682f" providerId="ADAL" clId="{812EBD97-6556-4FA0-9B01-5F26BE8FDECB}" dt="2021-11-10T09:58:35.578" v="109" actId="14100"/>
          <ac:picMkLst>
            <pc:docMk/>
            <pc:sldMk cId="4070855150" sldId="774"/>
            <ac:picMk id="8" creationId="{FEDA6304-5067-45D0-B498-88EA2BEDB61D}"/>
          </ac:picMkLst>
        </pc:picChg>
        <pc:picChg chg="add mod">
          <ac:chgData name="Jackson Lam" userId="32eacf31-ef64-4152-a98e-82afd854682f" providerId="ADAL" clId="{812EBD97-6556-4FA0-9B01-5F26BE8FDECB}" dt="2021-11-10T09:58:40.968" v="112" actId="1076"/>
          <ac:picMkLst>
            <pc:docMk/>
            <pc:sldMk cId="4070855150" sldId="774"/>
            <ac:picMk id="10" creationId="{531F8CB7-BA13-4276-9A40-245C92D25658}"/>
          </ac:picMkLst>
        </pc:picChg>
        <pc:picChg chg="del">
          <ac:chgData name="Jackson Lam" userId="32eacf31-ef64-4152-a98e-82afd854682f" providerId="ADAL" clId="{812EBD97-6556-4FA0-9B01-5F26BE8FDECB}" dt="2021-11-10T09:58:20.174" v="104" actId="478"/>
          <ac:picMkLst>
            <pc:docMk/>
            <pc:sldMk cId="4070855150" sldId="774"/>
            <ac:picMk id="11" creationId="{D2B6B936-F57F-4E54-8546-DBC3B146BD56}"/>
          </ac:picMkLst>
        </pc:picChg>
        <pc:picChg chg="del">
          <ac:chgData name="Jackson Lam" userId="32eacf31-ef64-4152-a98e-82afd854682f" providerId="ADAL" clId="{812EBD97-6556-4FA0-9B01-5F26BE8FDECB}" dt="2021-11-10T09:58:20.940" v="105" actId="478"/>
          <ac:picMkLst>
            <pc:docMk/>
            <pc:sldMk cId="4070855150" sldId="774"/>
            <ac:picMk id="15" creationId="{34E542A9-3135-4DA0-98AA-965D016746F0}"/>
          </ac:picMkLst>
        </pc:picChg>
      </pc:sldChg>
      <pc:sldChg chg="addSp delSp modSp mod">
        <pc:chgData name="Jackson Lam" userId="32eacf31-ef64-4152-a98e-82afd854682f" providerId="ADAL" clId="{812EBD97-6556-4FA0-9B01-5F26BE8FDECB}" dt="2021-11-10T09:58:17.049" v="103" actId="1076"/>
        <pc:sldMkLst>
          <pc:docMk/>
          <pc:sldMk cId="1080127361" sldId="786"/>
        </pc:sldMkLst>
        <pc:picChg chg="add mod">
          <ac:chgData name="Jackson Lam" userId="32eacf31-ef64-4152-a98e-82afd854682f" providerId="ADAL" clId="{812EBD97-6556-4FA0-9B01-5F26BE8FDECB}" dt="2021-11-10T09:58:07.205" v="94" actId="1076"/>
          <ac:picMkLst>
            <pc:docMk/>
            <pc:sldMk cId="1080127361" sldId="786"/>
            <ac:picMk id="7" creationId="{E9E80073-5FEF-409D-AE84-D28E9A0694B4}"/>
          </ac:picMkLst>
        </pc:picChg>
        <pc:picChg chg="add mod">
          <ac:chgData name="Jackson Lam" userId="32eacf31-ef64-4152-a98e-82afd854682f" providerId="ADAL" clId="{812EBD97-6556-4FA0-9B01-5F26BE8FDECB}" dt="2021-11-10T09:58:17.049" v="103" actId="1076"/>
          <ac:picMkLst>
            <pc:docMk/>
            <pc:sldMk cId="1080127361" sldId="786"/>
            <ac:picMk id="9" creationId="{128DA57D-BC82-4E15-9CD6-BF31C8DE134B}"/>
          </ac:picMkLst>
        </pc:picChg>
        <pc:picChg chg="del">
          <ac:chgData name="Jackson Lam" userId="32eacf31-ef64-4152-a98e-82afd854682f" providerId="ADAL" clId="{812EBD97-6556-4FA0-9B01-5F26BE8FDECB}" dt="2021-11-10T09:57:31.158" v="80" actId="478"/>
          <ac:picMkLst>
            <pc:docMk/>
            <pc:sldMk cId="1080127361" sldId="786"/>
            <ac:picMk id="18" creationId="{7D4465E6-C2ED-4C29-B5FA-93720139308A}"/>
          </ac:picMkLst>
        </pc:picChg>
        <pc:picChg chg="del">
          <ac:chgData name="Jackson Lam" userId="32eacf31-ef64-4152-a98e-82afd854682f" providerId="ADAL" clId="{812EBD97-6556-4FA0-9B01-5F26BE8FDECB}" dt="2021-11-10T09:57:38.904" v="83" actId="478"/>
          <ac:picMkLst>
            <pc:docMk/>
            <pc:sldMk cId="1080127361" sldId="786"/>
            <ac:picMk id="19" creationId="{E079E4C2-BC02-4D9E-9C2B-D5ADD6672040}"/>
          </ac:picMkLst>
        </pc:picChg>
      </pc:sldChg>
      <pc:sldChg chg="addSp delSp modSp mod">
        <pc:chgData name="Jackson Lam" userId="32eacf31-ef64-4152-a98e-82afd854682f" providerId="ADAL" clId="{812EBD97-6556-4FA0-9B01-5F26BE8FDECB}" dt="2021-11-10T10:01:45.310" v="134" actId="1076"/>
        <pc:sldMkLst>
          <pc:docMk/>
          <pc:sldMk cId="3700872158" sldId="787"/>
        </pc:sldMkLst>
        <pc:spChg chg="mod">
          <ac:chgData name="Jackson Lam" userId="32eacf31-ef64-4152-a98e-82afd854682f" providerId="ADAL" clId="{812EBD97-6556-4FA0-9B01-5F26BE8FDECB}" dt="2021-11-10T10:01:40.825" v="133" actId="1076"/>
          <ac:spMkLst>
            <pc:docMk/>
            <pc:sldMk cId="3700872158" sldId="787"/>
            <ac:spMk id="3" creationId="{CB0895B1-70D1-4F0E-96F6-89C816D03B09}"/>
          </ac:spMkLst>
        </pc:spChg>
        <pc:picChg chg="add mod">
          <ac:chgData name="Jackson Lam" userId="32eacf31-ef64-4152-a98e-82afd854682f" providerId="ADAL" clId="{812EBD97-6556-4FA0-9B01-5F26BE8FDECB}" dt="2021-11-10T10:01:39.325" v="132" actId="1076"/>
          <ac:picMkLst>
            <pc:docMk/>
            <pc:sldMk cId="3700872158" sldId="787"/>
            <ac:picMk id="9" creationId="{39467030-770B-4CD0-B6CE-FA1ECA4C4777}"/>
          </ac:picMkLst>
        </pc:picChg>
        <pc:picChg chg="add del">
          <ac:chgData name="Jackson Lam" userId="32eacf31-ef64-4152-a98e-82afd854682f" providerId="ADAL" clId="{812EBD97-6556-4FA0-9B01-5F26BE8FDECB}" dt="2021-11-10T10:01:33.316" v="129" actId="478"/>
          <ac:picMkLst>
            <pc:docMk/>
            <pc:sldMk cId="3700872158" sldId="787"/>
            <ac:picMk id="11" creationId="{56FEF024-DE68-4682-A38D-1EF9D2E0EB02}"/>
          </ac:picMkLst>
        </pc:picChg>
        <pc:picChg chg="mod">
          <ac:chgData name="Jackson Lam" userId="32eacf31-ef64-4152-a98e-82afd854682f" providerId="ADAL" clId="{812EBD97-6556-4FA0-9B01-5F26BE8FDECB}" dt="2021-11-10T10:01:40.825" v="133" actId="1076"/>
          <ac:picMkLst>
            <pc:docMk/>
            <pc:sldMk cId="3700872158" sldId="787"/>
            <ac:picMk id="12" creationId="{0811C1F5-27A5-475B-9610-46E14B2AC995}"/>
          </ac:picMkLst>
        </pc:picChg>
        <pc:picChg chg="del">
          <ac:chgData name="Jackson Lam" userId="32eacf31-ef64-4152-a98e-82afd854682f" providerId="ADAL" clId="{812EBD97-6556-4FA0-9B01-5F26BE8FDECB}" dt="2021-11-10T10:00:13.675" v="117" actId="478"/>
          <ac:picMkLst>
            <pc:docMk/>
            <pc:sldMk cId="3700872158" sldId="787"/>
            <ac:picMk id="14" creationId="{6C42BECE-FF69-48E9-9D2B-10401CFFAB10}"/>
          </ac:picMkLst>
        </pc:picChg>
        <pc:picChg chg="add mod modCrop">
          <ac:chgData name="Jackson Lam" userId="32eacf31-ef64-4152-a98e-82afd854682f" providerId="ADAL" clId="{812EBD97-6556-4FA0-9B01-5F26BE8FDECB}" dt="2021-11-10T10:01:45.310" v="134" actId="1076"/>
          <ac:picMkLst>
            <pc:docMk/>
            <pc:sldMk cId="3700872158" sldId="787"/>
            <ac:picMk id="15" creationId="{A7D47742-2FFB-4379-BE05-2B8EAC5C5839}"/>
          </ac:picMkLst>
        </pc:picChg>
      </pc:sldChg>
      <pc:sldChg chg="addSp delSp modSp mod">
        <pc:chgData name="Jackson Lam" userId="32eacf31-ef64-4152-a98e-82afd854682f" providerId="ADAL" clId="{812EBD97-6556-4FA0-9B01-5F26BE8FDECB}" dt="2021-11-10T09:57:20.636" v="79" actId="1076"/>
        <pc:sldMkLst>
          <pc:docMk/>
          <pc:sldMk cId="4054536856" sldId="791"/>
        </pc:sldMkLst>
        <pc:spChg chg="mod">
          <ac:chgData name="Jackson Lam" userId="32eacf31-ef64-4152-a98e-82afd854682f" providerId="ADAL" clId="{812EBD97-6556-4FA0-9B01-5F26BE8FDECB}" dt="2021-11-10T09:51:06.910" v="34" actId="1076"/>
          <ac:spMkLst>
            <pc:docMk/>
            <pc:sldMk cId="4054536856" sldId="791"/>
            <ac:spMk id="18" creationId="{3A47B077-28A3-4F32-BE79-C2310491389E}"/>
          </ac:spMkLst>
        </pc:spChg>
        <pc:spChg chg="mod">
          <ac:chgData name="Jackson Lam" userId="32eacf31-ef64-4152-a98e-82afd854682f" providerId="ADAL" clId="{812EBD97-6556-4FA0-9B01-5F26BE8FDECB}" dt="2021-11-10T09:57:20.636" v="79" actId="1076"/>
          <ac:spMkLst>
            <pc:docMk/>
            <pc:sldMk cId="4054536856" sldId="791"/>
            <ac:spMk id="20" creationId="{9C741DAF-7496-49B2-9FE9-044EA3928223}"/>
          </ac:spMkLst>
        </pc:spChg>
        <pc:picChg chg="add del mod">
          <ac:chgData name="Jackson Lam" userId="32eacf31-ef64-4152-a98e-82afd854682f" providerId="ADAL" clId="{812EBD97-6556-4FA0-9B01-5F26BE8FDECB}" dt="2021-11-10T09:50:28.602" v="20"/>
          <ac:picMkLst>
            <pc:docMk/>
            <pc:sldMk cId="4054536856" sldId="791"/>
            <ac:picMk id="8" creationId="{1B0EA16A-F189-42CE-89DF-58150D3D5983}"/>
          </ac:picMkLst>
        </pc:picChg>
        <pc:picChg chg="del">
          <ac:chgData name="Jackson Lam" userId="32eacf31-ef64-4152-a98e-82afd854682f" providerId="ADAL" clId="{812EBD97-6556-4FA0-9B01-5F26BE8FDECB}" dt="2021-11-10T09:51:50.489" v="49" actId="478"/>
          <ac:picMkLst>
            <pc:docMk/>
            <pc:sldMk cId="4054536856" sldId="791"/>
            <ac:picMk id="9" creationId="{2A5DB1D0-204D-4F62-994C-14A2EE4610CC}"/>
          </ac:picMkLst>
        </pc:picChg>
        <pc:picChg chg="del mod">
          <ac:chgData name="Jackson Lam" userId="32eacf31-ef64-4152-a98e-82afd854682f" providerId="ADAL" clId="{812EBD97-6556-4FA0-9B01-5F26BE8FDECB}" dt="2021-11-10T09:52:03.824" v="55" actId="478"/>
          <ac:picMkLst>
            <pc:docMk/>
            <pc:sldMk cId="4054536856" sldId="791"/>
            <ac:picMk id="12" creationId="{28726072-7BEA-4AE1-A810-FF17562440AF}"/>
          </ac:picMkLst>
        </pc:picChg>
        <pc:picChg chg="add del mod modCrop">
          <ac:chgData name="Jackson Lam" userId="32eacf31-ef64-4152-a98e-82afd854682f" providerId="ADAL" clId="{812EBD97-6556-4FA0-9B01-5F26BE8FDECB}" dt="2021-11-10T09:51:49.082" v="48" actId="1076"/>
          <ac:picMkLst>
            <pc:docMk/>
            <pc:sldMk cId="4054536856" sldId="791"/>
            <ac:picMk id="15" creationId="{F4CC41C2-95DA-44FD-B0C9-D9F7E414E958}"/>
          </ac:picMkLst>
        </pc:picChg>
        <pc:picChg chg="add mod">
          <ac:chgData name="Jackson Lam" userId="32eacf31-ef64-4152-a98e-82afd854682f" providerId="ADAL" clId="{812EBD97-6556-4FA0-9B01-5F26BE8FDECB}" dt="2021-11-10T09:52:01.752" v="54" actId="1076"/>
          <ac:picMkLst>
            <pc:docMk/>
            <pc:sldMk cId="4054536856" sldId="791"/>
            <ac:picMk id="19" creationId="{B4C8DF06-AC1A-42DF-B16D-65812F50E6DB}"/>
          </ac:picMkLst>
        </pc:picChg>
        <pc:picChg chg="add mod">
          <ac:chgData name="Jackson Lam" userId="32eacf31-ef64-4152-a98e-82afd854682f" providerId="ADAL" clId="{812EBD97-6556-4FA0-9B01-5F26BE8FDECB}" dt="2021-11-10T09:52:23.032" v="62" actId="1076"/>
          <ac:picMkLst>
            <pc:docMk/>
            <pc:sldMk cId="4054536856" sldId="791"/>
            <ac:picMk id="22" creationId="{5BFE12A3-8101-4DB6-BB65-50F91F3286D7}"/>
          </ac:picMkLst>
        </pc:picChg>
        <pc:picChg chg="add del">
          <ac:chgData name="Jackson Lam" userId="32eacf31-ef64-4152-a98e-82afd854682f" providerId="ADAL" clId="{812EBD97-6556-4FA0-9B01-5F26BE8FDECB}" dt="2021-11-10T09:50:48.837" v="26" actId="478"/>
          <ac:picMkLst>
            <pc:docMk/>
            <pc:sldMk cId="4054536856" sldId="791"/>
            <ac:picMk id="23" creationId="{7D4465E6-C2ED-4C29-B5FA-93720139308A}"/>
          </ac:picMkLst>
        </pc:picChg>
        <pc:picChg chg="add del">
          <ac:chgData name="Jackson Lam" userId="32eacf31-ef64-4152-a98e-82afd854682f" providerId="ADAL" clId="{812EBD97-6556-4FA0-9B01-5F26BE8FDECB}" dt="2021-11-10T09:57:14.366" v="76" actId="478"/>
          <ac:picMkLst>
            <pc:docMk/>
            <pc:sldMk cId="4054536856" sldId="791"/>
            <ac:picMk id="24" creationId="{D7DB8DB0-9970-4ABD-B18D-DBA9498E443B}"/>
          </ac:picMkLst>
        </pc:picChg>
        <pc:picChg chg="del">
          <ac:chgData name="Jackson Lam" userId="32eacf31-ef64-4152-a98e-82afd854682f" providerId="ADAL" clId="{812EBD97-6556-4FA0-9B01-5F26BE8FDECB}" dt="2021-11-10T09:51:39.820" v="44" actId="478"/>
          <ac:picMkLst>
            <pc:docMk/>
            <pc:sldMk cId="4054536856" sldId="791"/>
            <ac:picMk id="26" creationId="{0C1B8233-2413-4C21-B320-2C3AABC69CCC}"/>
          </ac:picMkLst>
        </pc:picChg>
        <pc:picChg chg="add mod modCrop">
          <ac:chgData name="Jackson Lam" userId="32eacf31-ef64-4152-a98e-82afd854682f" providerId="ADAL" clId="{812EBD97-6556-4FA0-9B01-5F26BE8FDECB}" dt="2021-11-10T09:51:04.379" v="33" actId="1076"/>
          <ac:picMkLst>
            <pc:docMk/>
            <pc:sldMk cId="4054536856" sldId="791"/>
            <ac:picMk id="29" creationId="{C3E28224-F216-44C1-B3AF-9AAE876CA59A}"/>
          </ac:picMkLst>
        </pc:picChg>
        <pc:picChg chg="add mod modCrop">
          <ac:chgData name="Jackson Lam" userId="32eacf31-ef64-4152-a98e-82afd854682f" providerId="ADAL" clId="{812EBD97-6556-4FA0-9B01-5F26BE8FDECB}" dt="2021-11-10T09:57:20.636" v="79" actId="1076"/>
          <ac:picMkLst>
            <pc:docMk/>
            <pc:sldMk cId="4054536856" sldId="791"/>
            <ac:picMk id="31" creationId="{5ACEA5E9-5A19-4BC8-B55F-E494C4F61F97}"/>
          </ac:picMkLst>
        </pc:picChg>
      </pc:sldChg>
    </pc:docChg>
  </pc:docChgLst>
  <pc:docChgLst>
    <pc:chgData name="Jackson Lam" userId="32eacf31-ef64-4152-a98e-82afd854682f" providerId="ADAL" clId="{EF88DE4D-A403-43D0-9075-EFE5777BD173}"/>
    <pc:docChg chg="custSel modSld">
      <pc:chgData name="Jackson Lam" userId="32eacf31-ef64-4152-a98e-82afd854682f" providerId="ADAL" clId="{EF88DE4D-A403-43D0-9075-EFE5777BD173}" dt="2021-10-27T08:17:32.504" v="26" actId="1076"/>
      <pc:docMkLst>
        <pc:docMk/>
      </pc:docMkLst>
      <pc:sldChg chg="modSp mod">
        <pc:chgData name="Jackson Lam" userId="32eacf31-ef64-4152-a98e-82afd854682f" providerId="ADAL" clId="{EF88DE4D-A403-43D0-9075-EFE5777BD173}" dt="2021-10-27T08:03:32.232" v="6" actId="1076"/>
        <pc:sldMkLst>
          <pc:docMk/>
          <pc:sldMk cId="2083083024" sldId="271"/>
        </pc:sldMkLst>
        <pc:spChg chg="mod">
          <ac:chgData name="Jackson Lam" userId="32eacf31-ef64-4152-a98e-82afd854682f" providerId="ADAL" clId="{EF88DE4D-A403-43D0-9075-EFE5777BD173}" dt="2021-10-27T08:03:32.232" v="6" actId="1076"/>
          <ac:spMkLst>
            <pc:docMk/>
            <pc:sldMk cId="2083083024" sldId="271"/>
            <ac:spMk id="8" creationId="{403C0BB5-48BA-4B61-83FA-D65970C0897C}"/>
          </ac:spMkLst>
        </pc:spChg>
        <pc:spChg chg="mod">
          <ac:chgData name="Jackson Lam" userId="32eacf31-ef64-4152-a98e-82afd854682f" providerId="ADAL" clId="{EF88DE4D-A403-43D0-9075-EFE5777BD173}" dt="2021-10-27T08:03:32.232" v="6" actId="1076"/>
          <ac:spMkLst>
            <pc:docMk/>
            <pc:sldMk cId="2083083024" sldId="271"/>
            <ac:spMk id="9" creationId="{BC7905F6-8839-4BE2-80ED-02AB8F93CDFF}"/>
          </ac:spMkLst>
        </pc:spChg>
      </pc:sldChg>
      <pc:sldChg chg="modSp mod">
        <pc:chgData name="Jackson Lam" userId="32eacf31-ef64-4152-a98e-82afd854682f" providerId="ADAL" clId="{EF88DE4D-A403-43D0-9075-EFE5777BD173}" dt="2021-10-27T08:02:56.017" v="5" actId="1076"/>
        <pc:sldMkLst>
          <pc:docMk/>
          <pc:sldMk cId="2766761209" sldId="770"/>
        </pc:sldMkLst>
        <pc:spChg chg="mod">
          <ac:chgData name="Jackson Lam" userId="32eacf31-ef64-4152-a98e-82afd854682f" providerId="ADAL" clId="{EF88DE4D-A403-43D0-9075-EFE5777BD173}" dt="2021-10-27T08:02:45.985" v="0" actId="21"/>
          <ac:spMkLst>
            <pc:docMk/>
            <pc:sldMk cId="2766761209" sldId="770"/>
            <ac:spMk id="10" creationId="{1AB8FADD-CC00-4790-96F9-57102AD53143}"/>
          </ac:spMkLst>
        </pc:spChg>
        <pc:spChg chg="mod">
          <ac:chgData name="Jackson Lam" userId="32eacf31-ef64-4152-a98e-82afd854682f" providerId="ADAL" clId="{EF88DE4D-A403-43D0-9075-EFE5777BD173}" dt="2021-10-27T08:02:56.017" v="5" actId="1076"/>
          <ac:spMkLst>
            <pc:docMk/>
            <pc:sldMk cId="2766761209" sldId="770"/>
            <ac:spMk id="14" creationId="{5BA9CEBF-59FE-418E-A62E-9813C0049051}"/>
          </ac:spMkLst>
        </pc:spChg>
      </pc:sldChg>
      <pc:sldChg chg="addSp delSp modSp mod">
        <pc:chgData name="Jackson Lam" userId="32eacf31-ef64-4152-a98e-82afd854682f" providerId="ADAL" clId="{EF88DE4D-A403-43D0-9075-EFE5777BD173}" dt="2021-10-27T08:15:29.487" v="14"/>
        <pc:sldMkLst>
          <pc:docMk/>
          <pc:sldMk cId="2389306748" sldId="773"/>
        </pc:sldMkLst>
        <pc:spChg chg="del">
          <ac:chgData name="Jackson Lam" userId="32eacf31-ef64-4152-a98e-82afd854682f" providerId="ADAL" clId="{EF88DE4D-A403-43D0-9075-EFE5777BD173}" dt="2021-10-27T08:15:28.488" v="13" actId="478"/>
          <ac:spMkLst>
            <pc:docMk/>
            <pc:sldMk cId="2389306748" sldId="773"/>
            <ac:spMk id="10" creationId="{42AF4193-4742-48D0-B075-7B9FE00347CF}"/>
          </ac:spMkLst>
        </pc:spChg>
        <pc:spChg chg="add mod">
          <ac:chgData name="Jackson Lam" userId="32eacf31-ef64-4152-a98e-82afd854682f" providerId="ADAL" clId="{EF88DE4D-A403-43D0-9075-EFE5777BD173}" dt="2021-10-27T08:15:29.487" v="14"/>
          <ac:spMkLst>
            <pc:docMk/>
            <pc:sldMk cId="2389306748" sldId="773"/>
            <ac:spMk id="17" creationId="{7D71149C-76D7-4746-BBE2-19933A654AE2}"/>
          </ac:spMkLst>
        </pc:spChg>
      </pc:sldChg>
      <pc:sldChg chg="addSp delSp modSp mod">
        <pc:chgData name="Jackson Lam" userId="32eacf31-ef64-4152-a98e-82afd854682f" providerId="ADAL" clId="{EF88DE4D-A403-43D0-9075-EFE5777BD173}" dt="2021-10-27T08:15:35.232" v="17" actId="1076"/>
        <pc:sldMkLst>
          <pc:docMk/>
          <pc:sldMk cId="4070855150" sldId="774"/>
        </pc:sldMkLst>
        <pc:spChg chg="del">
          <ac:chgData name="Jackson Lam" userId="32eacf31-ef64-4152-a98e-82afd854682f" providerId="ADAL" clId="{EF88DE4D-A403-43D0-9075-EFE5777BD173}" dt="2021-10-27T08:15:32.029" v="15" actId="478"/>
          <ac:spMkLst>
            <pc:docMk/>
            <pc:sldMk cId="4070855150" sldId="774"/>
            <ac:spMk id="8" creationId="{4C6C01D4-F237-4D4E-A41B-20F94B57FBC0}"/>
          </ac:spMkLst>
        </pc:spChg>
        <pc:spChg chg="add mod">
          <ac:chgData name="Jackson Lam" userId="32eacf31-ef64-4152-a98e-82afd854682f" providerId="ADAL" clId="{EF88DE4D-A403-43D0-9075-EFE5777BD173}" dt="2021-10-27T08:15:33.510" v="16"/>
          <ac:spMkLst>
            <pc:docMk/>
            <pc:sldMk cId="4070855150" sldId="774"/>
            <ac:spMk id="9" creationId="{7ABF424D-70D8-404D-BF55-4D093F5206BD}"/>
          </ac:spMkLst>
        </pc:spChg>
        <pc:spChg chg="mod">
          <ac:chgData name="Jackson Lam" userId="32eacf31-ef64-4152-a98e-82afd854682f" providerId="ADAL" clId="{EF88DE4D-A403-43D0-9075-EFE5777BD173}" dt="2021-10-27T08:15:35.232" v="17" actId="1076"/>
          <ac:spMkLst>
            <pc:docMk/>
            <pc:sldMk cId="4070855150" sldId="774"/>
            <ac:spMk id="19" creationId="{06222D7C-06DD-4FA1-9E26-C2C8CE93057C}"/>
          </ac:spMkLst>
        </pc:spChg>
      </pc:sldChg>
      <pc:sldChg chg="modSp mod">
        <pc:chgData name="Jackson Lam" userId="32eacf31-ef64-4152-a98e-82afd854682f" providerId="ADAL" clId="{EF88DE4D-A403-43D0-9075-EFE5777BD173}" dt="2021-10-27T08:17:32.504" v="26" actId="1076"/>
        <pc:sldMkLst>
          <pc:docMk/>
          <pc:sldMk cId="3044935668" sldId="775"/>
        </pc:sldMkLst>
        <pc:spChg chg="mod">
          <ac:chgData name="Jackson Lam" userId="32eacf31-ef64-4152-a98e-82afd854682f" providerId="ADAL" clId="{EF88DE4D-A403-43D0-9075-EFE5777BD173}" dt="2021-10-27T08:17:32.504" v="26" actId="1076"/>
          <ac:spMkLst>
            <pc:docMk/>
            <pc:sldMk cId="3044935668" sldId="775"/>
            <ac:spMk id="8" creationId="{403C0BB5-48BA-4B61-83FA-D65970C0897C}"/>
          </ac:spMkLst>
        </pc:spChg>
        <pc:spChg chg="mod">
          <ac:chgData name="Jackson Lam" userId="32eacf31-ef64-4152-a98e-82afd854682f" providerId="ADAL" clId="{EF88DE4D-A403-43D0-9075-EFE5777BD173}" dt="2021-10-27T08:17:30.424" v="25" actId="1076"/>
          <ac:spMkLst>
            <pc:docMk/>
            <pc:sldMk cId="3044935668" sldId="775"/>
            <ac:spMk id="9" creationId="{BC7905F6-8839-4BE2-80ED-02AB8F93CDFF}"/>
          </ac:spMkLst>
        </pc:spChg>
      </pc:sldChg>
      <pc:sldChg chg="modSp mod">
        <pc:chgData name="Jackson Lam" userId="32eacf31-ef64-4152-a98e-82afd854682f" providerId="ADAL" clId="{EF88DE4D-A403-43D0-9075-EFE5777BD173}" dt="2021-10-27T08:04:40.959" v="8" actId="14100"/>
        <pc:sldMkLst>
          <pc:docMk/>
          <pc:sldMk cId="3391045030" sldId="780"/>
        </pc:sldMkLst>
        <pc:spChg chg="mod">
          <ac:chgData name="Jackson Lam" userId="32eacf31-ef64-4152-a98e-82afd854682f" providerId="ADAL" clId="{EF88DE4D-A403-43D0-9075-EFE5777BD173}" dt="2021-10-27T08:04:40.959" v="8" actId="14100"/>
          <ac:spMkLst>
            <pc:docMk/>
            <pc:sldMk cId="3391045030" sldId="780"/>
            <ac:spMk id="4" creationId="{A63B9AE9-1AEB-4BD3-99A9-647F2F8332AB}"/>
          </ac:spMkLst>
        </pc:spChg>
      </pc:sldChg>
      <pc:sldChg chg="delSp modSp mod">
        <pc:chgData name="Jackson Lam" userId="32eacf31-ef64-4152-a98e-82afd854682f" providerId="ADAL" clId="{EF88DE4D-A403-43D0-9075-EFE5777BD173}" dt="2021-10-27T08:15:44.702" v="20" actId="1076"/>
        <pc:sldMkLst>
          <pc:docMk/>
          <pc:sldMk cId="2687496203" sldId="781"/>
        </pc:sldMkLst>
        <pc:spChg chg="mod">
          <ac:chgData name="Jackson Lam" userId="32eacf31-ef64-4152-a98e-82afd854682f" providerId="ADAL" clId="{EF88DE4D-A403-43D0-9075-EFE5777BD173}" dt="2021-10-27T08:15:44.702" v="20" actId="1076"/>
          <ac:spMkLst>
            <pc:docMk/>
            <pc:sldMk cId="2687496203" sldId="781"/>
            <ac:spMk id="14" creationId="{4C03B6FD-D93C-4A43-B173-0C7EF807DCCF}"/>
          </ac:spMkLst>
        </pc:spChg>
        <pc:spChg chg="del">
          <ac:chgData name="Jackson Lam" userId="32eacf31-ef64-4152-a98e-82afd854682f" providerId="ADAL" clId="{EF88DE4D-A403-43D0-9075-EFE5777BD173}" dt="2021-10-27T08:15:43.169" v="19" actId="478"/>
          <ac:spMkLst>
            <pc:docMk/>
            <pc:sldMk cId="2687496203" sldId="781"/>
            <ac:spMk id="23" creationId="{60CC3733-18C2-444C-9A63-D56EB0F07133}"/>
          </ac:spMkLst>
        </pc:spChg>
      </pc:sldChg>
      <pc:sldChg chg="addSp delSp modSp mod">
        <pc:chgData name="Jackson Lam" userId="32eacf31-ef64-4152-a98e-82afd854682f" providerId="ADAL" clId="{EF88DE4D-A403-43D0-9075-EFE5777BD173}" dt="2021-10-27T08:15:25.864" v="12" actId="1076"/>
        <pc:sldMkLst>
          <pc:docMk/>
          <pc:sldMk cId="1080127361" sldId="786"/>
        </pc:sldMkLst>
        <pc:spChg chg="add mod">
          <ac:chgData name="Jackson Lam" userId="32eacf31-ef64-4152-a98e-82afd854682f" providerId="ADAL" clId="{EF88DE4D-A403-43D0-9075-EFE5777BD173}" dt="2021-10-27T08:15:25.864" v="12" actId="1076"/>
          <ac:spMkLst>
            <pc:docMk/>
            <pc:sldMk cId="1080127361" sldId="786"/>
            <ac:spMk id="8" creationId="{885A0B6C-0795-4CC9-88BA-82BEA9DA7201}"/>
          </ac:spMkLst>
        </pc:spChg>
        <pc:spChg chg="del">
          <ac:chgData name="Jackson Lam" userId="32eacf31-ef64-4152-a98e-82afd854682f" providerId="ADAL" clId="{EF88DE4D-A403-43D0-9075-EFE5777BD173}" dt="2021-10-27T08:15:15.496" v="9" actId="478"/>
          <ac:spMkLst>
            <pc:docMk/>
            <pc:sldMk cId="1080127361" sldId="786"/>
            <ac:spMk id="14" creationId="{D1512467-75A7-4041-8E42-7C3AA8D47578}"/>
          </ac:spMkLst>
        </pc:spChg>
        <pc:picChg chg="del">
          <ac:chgData name="Jackson Lam" userId="32eacf31-ef64-4152-a98e-82afd854682f" providerId="ADAL" clId="{EF88DE4D-A403-43D0-9075-EFE5777BD173}" dt="2021-10-27T08:15:24.544" v="11" actId="478"/>
          <ac:picMkLst>
            <pc:docMk/>
            <pc:sldMk cId="1080127361" sldId="786"/>
            <ac:picMk id="15" creationId="{C95712AE-A6CD-4906-BD51-DE766ECEE21D}"/>
          </ac:picMkLst>
        </pc:picChg>
      </pc:sldChg>
      <pc:sldChg chg="modSp mod">
        <pc:chgData name="Jackson Lam" userId="32eacf31-ef64-4152-a98e-82afd854682f" providerId="ADAL" clId="{EF88DE4D-A403-43D0-9075-EFE5777BD173}" dt="2021-10-27T08:16:24.135" v="22" actId="1076"/>
        <pc:sldMkLst>
          <pc:docMk/>
          <pc:sldMk cId="3700872158" sldId="787"/>
        </pc:sldMkLst>
        <pc:spChg chg="mod">
          <ac:chgData name="Jackson Lam" userId="32eacf31-ef64-4152-a98e-82afd854682f" providerId="ADAL" clId="{EF88DE4D-A403-43D0-9075-EFE5777BD173}" dt="2021-10-27T08:16:19.194" v="21" actId="2711"/>
          <ac:spMkLst>
            <pc:docMk/>
            <pc:sldMk cId="3700872158" sldId="787"/>
            <ac:spMk id="13" creationId="{CE0D2426-868D-4C6C-897A-D4ADD67CC565}"/>
          </ac:spMkLst>
        </pc:spChg>
        <pc:picChg chg="mod">
          <ac:chgData name="Jackson Lam" userId="32eacf31-ef64-4152-a98e-82afd854682f" providerId="ADAL" clId="{EF88DE4D-A403-43D0-9075-EFE5777BD173}" dt="2021-10-27T08:16:24.135" v="22" actId="1076"/>
          <ac:picMkLst>
            <pc:docMk/>
            <pc:sldMk cId="3700872158" sldId="787"/>
            <ac:picMk id="14" creationId="{6C42BECE-FF69-48E9-9D2B-10401CFFAB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HK"/>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96D85EC-35C5-427D-9657-85700968A5D0}" type="datetimeFigureOut">
              <a:rPr lang="en-HK" smtClean="0"/>
              <a:t>10/11/2021</a:t>
            </a:fld>
            <a:endParaRPr lang="en-HK"/>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HK"/>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HK"/>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32A4C-7BDE-486F-BD0C-7ECBD72C5C86}" type="slidenum">
              <a:rPr lang="en-HK" smtClean="0"/>
              <a:t>‹#›</a:t>
            </a:fld>
            <a:endParaRPr lang="en-HK"/>
          </a:p>
        </p:txBody>
      </p:sp>
    </p:spTree>
    <p:extLst>
      <p:ext uri="{BB962C8B-B14F-4D97-AF65-F5344CB8AC3E}">
        <p14:creationId xmlns:p14="http://schemas.microsoft.com/office/powerpoint/2010/main" val="39670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7</a:t>
            </a:fld>
            <a:endParaRPr lang="en-HK"/>
          </a:p>
        </p:txBody>
      </p:sp>
    </p:spTree>
    <p:extLst>
      <p:ext uri="{BB962C8B-B14F-4D97-AF65-F5344CB8AC3E}">
        <p14:creationId xmlns:p14="http://schemas.microsoft.com/office/powerpoint/2010/main" val="104871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0332A4C-7BDE-486F-BD0C-7ECBD72C5C86}" type="slidenum">
              <a:rPr lang="en-HK" smtClean="0"/>
              <a:t>11</a:t>
            </a:fld>
            <a:endParaRPr lang="en-HK"/>
          </a:p>
        </p:txBody>
      </p:sp>
    </p:spTree>
    <p:extLst>
      <p:ext uri="{BB962C8B-B14F-4D97-AF65-F5344CB8AC3E}">
        <p14:creationId xmlns:p14="http://schemas.microsoft.com/office/powerpoint/2010/main" val="2418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12</a:t>
            </a:fld>
            <a:endParaRPr lang="en-HK"/>
          </a:p>
        </p:txBody>
      </p:sp>
    </p:spTree>
    <p:extLst>
      <p:ext uri="{BB962C8B-B14F-4D97-AF65-F5344CB8AC3E}">
        <p14:creationId xmlns:p14="http://schemas.microsoft.com/office/powerpoint/2010/main" val="115332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13</a:t>
            </a:fld>
            <a:endParaRPr lang="en-HK"/>
          </a:p>
        </p:txBody>
      </p:sp>
    </p:spTree>
    <p:extLst>
      <p:ext uri="{BB962C8B-B14F-4D97-AF65-F5344CB8AC3E}">
        <p14:creationId xmlns:p14="http://schemas.microsoft.com/office/powerpoint/2010/main" val="3065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14</a:t>
            </a:fld>
            <a:endParaRPr lang="en-HK"/>
          </a:p>
        </p:txBody>
      </p:sp>
    </p:spTree>
    <p:extLst>
      <p:ext uri="{BB962C8B-B14F-4D97-AF65-F5344CB8AC3E}">
        <p14:creationId xmlns:p14="http://schemas.microsoft.com/office/powerpoint/2010/main" val="731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19</a:t>
            </a:fld>
            <a:endParaRPr lang="en-HK"/>
          </a:p>
        </p:txBody>
      </p:sp>
    </p:spTree>
    <p:extLst>
      <p:ext uri="{BB962C8B-B14F-4D97-AF65-F5344CB8AC3E}">
        <p14:creationId xmlns:p14="http://schemas.microsoft.com/office/powerpoint/2010/main" val="14585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20</a:t>
            </a:fld>
            <a:endParaRPr lang="en-HK"/>
          </a:p>
        </p:txBody>
      </p:sp>
    </p:spTree>
    <p:extLst>
      <p:ext uri="{BB962C8B-B14F-4D97-AF65-F5344CB8AC3E}">
        <p14:creationId xmlns:p14="http://schemas.microsoft.com/office/powerpoint/2010/main" val="241999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29</a:t>
            </a:fld>
            <a:endParaRPr lang="en-HK"/>
          </a:p>
        </p:txBody>
      </p:sp>
    </p:spTree>
    <p:extLst>
      <p:ext uri="{BB962C8B-B14F-4D97-AF65-F5344CB8AC3E}">
        <p14:creationId xmlns:p14="http://schemas.microsoft.com/office/powerpoint/2010/main" val="183872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30</a:t>
            </a:fld>
            <a:endParaRPr lang="en-HK"/>
          </a:p>
        </p:txBody>
      </p:sp>
    </p:spTree>
    <p:extLst>
      <p:ext uri="{BB962C8B-B14F-4D97-AF65-F5344CB8AC3E}">
        <p14:creationId xmlns:p14="http://schemas.microsoft.com/office/powerpoint/2010/main" val="350377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news.cntv.cn/special/jiaolong/shouye/index.s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www.info.gov.hk/gia/general/202107/14/P2021071400227.htm" TargetMode="External"/><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hyperlink" Target="https://www.5g.gov.hk/tc/index.html"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beidou.gov.cn/" TargetMode="Externa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hyperlink" Target="http://www.gov.cn/xinwen/2016-02/24/content_5045809.htm" TargetMode="External"/><Relationship Id="rId3" Type="http://schemas.openxmlformats.org/officeDocument/2006/relationships/hyperlink" Target="https://www.youtube.com/watch?v=7yQvTyDYJfQ" TargetMode="External"/><Relationship Id="rId7" Type="http://schemas.openxmlformats.org/officeDocument/2006/relationships/hyperlink" Target="http://news.cntv.cn/special/jiaolong/shouye/index.shtml" TargetMode="External"/><Relationship Id="rId2" Type="http://schemas.openxmlformats.org/officeDocument/2006/relationships/hyperlink" Target="https://youtu.be/ZGjCTUjnW40" TargetMode="External"/><Relationship Id="rId1" Type="http://schemas.openxmlformats.org/officeDocument/2006/relationships/slideLayout" Target="../slideLayouts/slideLayout5.xml"/><Relationship Id="rId6" Type="http://schemas.openxmlformats.org/officeDocument/2006/relationships/hyperlink" Target="http://www.gov.cn/xinwen/2018-11/30/content_5344610.htm" TargetMode="External"/><Relationship Id="rId5" Type="http://schemas.openxmlformats.org/officeDocument/2006/relationships/hyperlink" Target="http://www.gov.cn/xinwen/2020-11/27/content_5565321.htm" TargetMode="External"/><Relationship Id="rId10" Type="http://schemas.openxmlformats.org/officeDocument/2006/relationships/hyperlink" Target="http://www.gov.cn/xinwen/2021-04/28/content_5603660.htm" TargetMode="External"/><Relationship Id="rId4" Type="http://schemas.openxmlformats.org/officeDocument/2006/relationships/hyperlink" Target="https://youtu.be/FF_S-gyN_FE" TargetMode="External"/><Relationship Id="rId9" Type="http://schemas.openxmlformats.org/officeDocument/2006/relationships/hyperlink" Target="http://auto.people.com.cn/n1/2020/0111/c1005-31544253.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info.gov.hk/gia/general/202107/14/P2021071400227.htm" TargetMode="External"/><Relationship Id="rId13" Type="http://schemas.openxmlformats.org/officeDocument/2006/relationships/hyperlink" Target="http://www.beidou.gov.cn/" TargetMode="External"/><Relationship Id="rId3" Type="http://schemas.openxmlformats.org/officeDocument/2006/relationships/hyperlink" Target="http://www.xinhuanet.com/tech/2019-10/08/c_1125076638.htm" TargetMode="External"/><Relationship Id="rId7" Type="http://schemas.openxmlformats.org/officeDocument/2006/relationships/hyperlink" Target="https://www.5g.gov.hk/tc/index.html" TargetMode="External"/><Relationship Id="rId12" Type="http://schemas.openxmlformats.org/officeDocument/2006/relationships/hyperlink" Target="https://chiculture.org.hk/en/node/2781" TargetMode="External"/><Relationship Id="rId2" Type="http://schemas.openxmlformats.org/officeDocument/2006/relationships/hyperlink" Target="http://media.people.com.cn/BIG5/n1/2019/0429/c14677-31057927.html" TargetMode="External"/><Relationship Id="rId1" Type="http://schemas.openxmlformats.org/officeDocument/2006/relationships/slideLayout" Target="../slideLayouts/slideLayout5.xml"/><Relationship Id="rId6" Type="http://schemas.openxmlformats.org/officeDocument/2006/relationships/hyperlink" Target="http://www.gov.cn/xinwen/2021-04/28/content_5603660.htm" TargetMode="External"/><Relationship Id="rId11" Type="http://schemas.openxmlformats.org/officeDocument/2006/relationships/hyperlink" Target="http://m.news.cctv.com/2021/09/17/ARTICi9dI0KzEv6PiCK4jBJe210917.shtml" TargetMode="External"/><Relationship Id="rId5" Type="http://schemas.openxmlformats.org/officeDocument/2006/relationships/hyperlink" Target="http://www.gs.chinanews.com/news/2021/06-28/341119.shtml" TargetMode="External"/><Relationship Id="rId10" Type="http://schemas.openxmlformats.org/officeDocument/2006/relationships/hyperlink" Target="http://www.cmse.gov.cn/" TargetMode="External"/><Relationship Id="rId4" Type="http://schemas.openxmlformats.org/officeDocument/2006/relationships/hyperlink" Target="http://www.hubei.gov.cn/zhuanti/2020/2020jxt/202011/t20201120_3040434.shtml" TargetMode="External"/><Relationship Id="rId9" Type="http://schemas.openxmlformats.org/officeDocument/2006/relationships/hyperlink" Target="https://chiculture.org.hk/tc/china-today/316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hyperlink" Target="https://youtu.be/7yQvTyDYJfQ" TargetMode="Externa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hyperlink" Target="https://youtu.be/ZGjCTUjnW40"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youtu.be/FF_S-gyN_F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9F6D51C1-5500-4A46-A78D-A760BFD2588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40770"/>
            <a:ext cx="12192000" cy="6864096"/>
          </a:xfrm>
        </p:spPr>
      </p:pic>
      <p:sp>
        <p:nvSpPr>
          <p:cNvPr id="11" name="矩形 10">
            <a:extLst>
              <a:ext uri="{FF2B5EF4-FFF2-40B4-BE49-F238E27FC236}">
                <a16:creationId xmlns:a16="http://schemas.microsoft.com/office/drawing/2014/main" id="{BA90C8FC-9A89-4F17-B088-CE147734E6EE}"/>
              </a:ext>
            </a:extLst>
          </p:cNvPr>
          <p:cNvSpPr/>
          <p:nvPr/>
        </p:nvSpPr>
        <p:spPr>
          <a:xfrm>
            <a:off x="198023" y="2988320"/>
            <a:ext cx="7382196" cy="2123658"/>
          </a:xfrm>
          <a:prstGeom prst="rect">
            <a:avLst/>
          </a:prstGeom>
        </p:spPr>
        <p:txBody>
          <a:bodyPr wrap="square">
            <a:spAutoFit/>
          </a:bodyPr>
          <a:lstStyle/>
          <a:p>
            <a:r>
              <a:rPr lang="zh-TW" altLang="en-US" sz="3600" b="1" spc="300" dirty="0">
                <a:solidFill>
                  <a:schemeClr val="bg1"/>
                </a:solidFill>
                <a:ea typeface="MHEI-MEDIUM-HKSCS-U" panose="020B0604050101010104" pitchFamily="34" charset="-120"/>
                <a:cs typeface="Microsoft Himalaya" pitchFamily="2" charset="0"/>
              </a:rPr>
              <a:t>課題二</a:t>
            </a:r>
            <a:endParaRPr lang="en-US" altLang="zh-TW" sz="3600" b="1" spc="300" dirty="0">
              <a:solidFill>
                <a:schemeClr val="bg1"/>
              </a:solidFill>
              <a:ea typeface="MHEI-MEDIUM-HKSCS-U" panose="020B0604050101010104" pitchFamily="34" charset="-120"/>
              <a:cs typeface="Microsoft Himalaya" pitchFamily="2" charset="0"/>
            </a:endParaRPr>
          </a:p>
          <a:p>
            <a:r>
              <a:rPr lang="zh-TW" altLang="en-US" sz="4800" b="1" spc="300" dirty="0">
                <a:solidFill>
                  <a:schemeClr val="bg1"/>
                </a:solidFill>
                <a:ea typeface="MHEI-MEDIUM-HKSCS-U" panose="020B0604050101010104" pitchFamily="34" charset="-120"/>
                <a:cs typeface="Microsoft Himalaya" pitchFamily="2" charset="0"/>
              </a:rPr>
              <a:t>國家情況</a:t>
            </a:r>
            <a:endParaRPr lang="en-US" altLang="zh-TW" sz="4800" b="1" spc="300" dirty="0">
              <a:solidFill>
                <a:schemeClr val="bg1"/>
              </a:solidFill>
              <a:ea typeface="MHEI-MEDIUM-HKSCS-U" panose="020B0604050101010104" pitchFamily="34" charset="-120"/>
              <a:cs typeface="Microsoft Himalaya" pitchFamily="2" charset="0"/>
            </a:endParaRPr>
          </a:p>
          <a:p>
            <a:r>
              <a:rPr lang="zh-TW" altLang="en-US" sz="4800" b="1" spc="300" dirty="0">
                <a:solidFill>
                  <a:schemeClr val="bg1"/>
                </a:solidFill>
                <a:ea typeface="MHEI-MEDIUM-HKSCS-U" panose="020B0604050101010104" pitchFamily="34" charset="-120"/>
                <a:cs typeface="Microsoft Himalaya" pitchFamily="2" charset="0"/>
              </a:rPr>
              <a:t>與國民身份認同</a:t>
            </a:r>
          </a:p>
        </p:txBody>
      </p:sp>
    </p:spTree>
    <p:extLst>
      <p:ext uri="{BB962C8B-B14F-4D97-AF65-F5344CB8AC3E}">
        <p14:creationId xmlns:p14="http://schemas.microsoft.com/office/powerpoint/2010/main" val="342835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170345" y="279022"/>
            <a:ext cx="11344894" cy="6299956"/>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HK" altLang="zh-TW" sz="1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8630570" y="74176"/>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資料二</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10" name="Content Placeholder 2">
            <a:extLst>
              <a:ext uri="{FF2B5EF4-FFF2-40B4-BE49-F238E27FC236}">
                <a16:creationId xmlns:a16="http://schemas.microsoft.com/office/drawing/2014/main" id="{1AB8FADD-CC00-4790-96F9-57102AD53143}"/>
              </a:ext>
            </a:extLst>
          </p:cNvPr>
          <p:cNvSpPr txBox="1">
            <a:spLocks/>
          </p:cNvSpPr>
          <p:nvPr/>
        </p:nvSpPr>
        <p:spPr>
          <a:xfrm>
            <a:off x="302858" y="1316270"/>
            <a:ext cx="6255195" cy="477076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中國</a:t>
            </a: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的三代核電技術，設計壽命為</a:t>
            </a:r>
            <a:r>
              <a:rPr lang="en-US" altLang="zh-CN" sz="4000" dirty="0">
                <a:latin typeface="Times New Roman" panose="02020603050405020304" pitchFamily="18" charset="0"/>
                <a:ea typeface="標楷體" panose="03000509000000000000" pitchFamily="65" charset="-120"/>
                <a:cs typeface="Times New Roman" panose="02020603050405020304" pitchFamily="18" charset="0"/>
              </a:rPr>
              <a:t>60</a:t>
            </a: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年，反應堆採用</a:t>
            </a:r>
            <a:r>
              <a:rPr lang="en-US" altLang="zh-CN" sz="4000" dirty="0">
                <a:latin typeface="Times New Roman" panose="02020603050405020304" pitchFamily="18" charset="0"/>
                <a:ea typeface="標楷體" panose="03000509000000000000" pitchFamily="65" charset="-120"/>
                <a:cs typeface="Times New Roman" panose="02020603050405020304" pitchFamily="18" charset="0"/>
              </a:rPr>
              <a:t>177</a:t>
            </a: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堆芯設計，堆芯採用</a:t>
            </a:r>
            <a:r>
              <a:rPr lang="en-US" altLang="zh-CN" sz="4000" dirty="0">
                <a:latin typeface="Times New Roman" panose="02020603050405020304" pitchFamily="18" charset="0"/>
                <a:ea typeface="標楷體" panose="03000509000000000000" pitchFamily="65" charset="-120"/>
                <a:cs typeface="Times New Roman" panose="02020603050405020304" pitchFamily="18" charset="0"/>
              </a:rPr>
              <a:t>18</a:t>
            </a: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個月換料，電廠可利用率高達</a:t>
            </a:r>
            <a:r>
              <a:rPr lang="en-US" altLang="zh-CN" sz="4000" dirty="0">
                <a:latin typeface="Times New Roman" panose="02020603050405020304" pitchFamily="18" charset="0"/>
                <a:ea typeface="標楷體" panose="03000509000000000000" pitchFamily="65" charset="-120"/>
                <a:cs typeface="Times New Roman" panose="02020603050405020304" pitchFamily="18" charset="0"/>
              </a:rPr>
              <a:t>90%</a:t>
            </a: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，創新性採用能動和非能動相結合的安全系統、雙層安全殼等技術，在安全性上滿足國際最高安全標準要求。</a:t>
            </a:r>
            <a:endParaRPr lang="en-US" altLang="zh-CN" sz="40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Font typeface="Arial" panose="020B0604020202020204" pitchFamily="34" charset="0"/>
              <a:buNone/>
            </a:pPr>
            <a:r>
              <a:rPr lang="zh-CN" altLang="en-US" sz="4000" dirty="0">
                <a:latin typeface="Times New Roman" panose="02020603050405020304" pitchFamily="18" charset="0"/>
                <a:ea typeface="標楷體" panose="03000509000000000000" pitchFamily="65" charset="-120"/>
                <a:cs typeface="Times New Roman" panose="02020603050405020304" pitchFamily="18" charset="0"/>
              </a:rPr>
              <a:t>華龍一號全球首堆並網發電將會大幅提升中國核電行業的競爭力，同時對優化能源結構、推動綠色低碳發展具有重要意義。</a:t>
            </a:r>
            <a:endParaRPr lang="en-US" altLang="zh-HK" sz="4000" dirty="0">
              <a:latin typeface="標楷體" panose="03000509000000000000" pitchFamily="65" charset="-120"/>
              <a:ea typeface="標楷體" panose="03000509000000000000" pitchFamily="65" charset="-120"/>
            </a:endParaRPr>
          </a:p>
        </p:txBody>
      </p:sp>
      <p:pic>
        <p:nvPicPr>
          <p:cNvPr id="11" name="Picture 4">
            <a:extLst>
              <a:ext uri="{FF2B5EF4-FFF2-40B4-BE49-F238E27FC236}">
                <a16:creationId xmlns:a16="http://schemas.microsoft.com/office/drawing/2014/main" id="{DDF5D0DC-D3CE-453F-835F-292DFCB40E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4551" y="953039"/>
            <a:ext cx="4323707" cy="2765068"/>
          </a:xfrm>
          <a:prstGeom prst="rect">
            <a:avLst/>
          </a:prstGeom>
          <a:ln>
            <a:noFill/>
          </a:ln>
          <a:effectLst>
            <a:softEdge rad="112500"/>
          </a:effectLst>
        </p:spPr>
      </p:pic>
      <p:pic>
        <p:nvPicPr>
          <p:cNvPr id="12" name="Picture 5">
            <a:extLst>
              <a:ext uri="{FF2B5EF4-FFF2-40B4-BE49-F238E27FC236}">
                <a16:creationId xmlns:a16="http://schemas.microsoft.com/office/drawing/2014/main" id="{2103E136-33DC-4425-B13C-E2245BAF95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8780" y="3718107"/>
            <a:ext cx="4101957" cy="2676664"/>
          </a:xfrm>
          <a:prstGeom prst="rect">
            <a:avLst/>
          </a:prstGeom>
          <a:ln>
            <a:noFill/>
          </a:ln>
          <a:effectLst>
            <a:softEdge rad="112500"/>
          </a:effectLst>
        </p:spPr>
      </p:pic>
      <p:sp>
        <p:nvSpPr>
          <p:cNvPr id="13" name="Rectangle 7">
            <a:extLst>
              <a:ext uri="{FF2B5EF4-FFF2-40B4-BE49-F238E27FC236}">
                <a16:creationId xmlns:a16="http://schemas.microsoft.com/office/drawing/2014/main" id="{B5960E08-3EEC-4F87-B333-1A2C3BEBC308}"/>
              </a:ext>
            </a:extLst>
          </p:cNvPr>
          <p:cNvSpPr/>
          <p:nvPr/>
        </p:nvSpPr>
        <p:spPr>
          <a:xfrm>
            <a:off x="2357176" y="5837567"/>
            <a:ext cx="5056106" cy="658257"/>
          </a:xfrm>
          <a:prstGeom prst="rect">
            <a:avLst/>
          </a:prstGeom>
        </p:spPr>
        <p:txBody>
          <a:bodyPr wrap="square">
            <a:spAutoFit/>
          </a:bodyPr>
          <a:lstStyle/>
          <a:p>
            <a:pPr>
              <a:lnSpc>
                <a:spcPct val="120000"/>
              </a:lnSpc>
            </a:pPr>
            <a:r>
              <a:rPr lang="zh-HK" altLang="en-US" sz="1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中央人民政府網</a:t>
            </a:r>
            <a:endParaRPr lang="en-US" altLang="zh-CN" sz="16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20000"/>
              </a:lnSpc>
            </a:pP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我國自主三代核電「華龍一號」全球首堆並網成功</a:t>
            </a:r>
            <a:r>
              <a:rPr lang="en-US" altLang="zh-CN"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HK"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a:extLst>
              <a:ext uri="{FF2B5EF4-FFF2-40B4-BE49-F238E27FC236}">
                <a16:creationId xmlns:a16="http://schemas.microsoft.com/office/drawing/2014/main" id="{5BA9CEBF-59FE-418E-A62E-9813C0049051}"/>
              </a:ext>
            </a:extLst>
          </p:cNvPr>
          <p:cNvSpPr/>
          <p:nvPr/>
        </p:nvSpPr>
        <p:spPr>
          <a:xfrm>
            <a:off x="210816" y="309305"/>
            <a:ext cx="6417141" cy="923330"/>
          </a:xfrm>
          <a:prstGeom prst="rect">
            <a:avLst/>
          </a:prstGeom>
        </p:spPr>
        <p:txBody>
          <a:bodyPr wrap="none">
            <a:spAutoFit/>
          </a:bodyPr>
          <a:lstStyle/>
          <a:p>
            <a:pPr algn="just"/>
            <a:r>
              <a:rPr lang="zh-HK" altLang="en-US" sz="5400" b="1" dirty="0">
                <a:latin typeface="Times New Roman" panose="02020603050405020304" pitchFamily="18" charset="0"/>
                <a:ea typeface="標楷體" panose="03000509000000000000" pitchFamily="65" charset="-120"/>
                <a:cs typeface="Times New Roman" panose="02020603050405020304" pitchFamily="18" charset="0"/>
              </a:rPr>
              <a:t>三代核電：華龍一號</a:t>
            </a:r>
            <a:endParaRPr lang="en-HK" altLang="zh-TW" sz="2000"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6676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164087" y="1003893"/>
            <a:ext cx="11815081" cy="4923496"/>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zh-TW" altLang="en-US" sz="1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8654099" y="74176"/>
            <a:ext cx="2231459"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資料三</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內容版面配置區 2">
            <a:extLst>
              <a:ext uri="{FF2B5EF4-FFF2-40B4-BE49-F238E27FC236}">
                <a16:creationId xmlns:a16="http://schemas.microsoft.com/office/drawing/2014/main" id="{D2A94240-C02F-4399-8D04-77AD626ECF20}"/>
              </a:ext>
            </a:extLst>
          </p:cNvPr>
          <p:cNvSpPr txBox="1">
            <a:spLocks/>
          </p:cNvSpPr>
          <p:nvPr/>
        </p:nvSpPr>
        <p:spPr>
          <a:xfrm>
            <a:off x="273017" y="2917655"/>
            <a:ext cx="5182794" cy="30097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蛟龍號載人潛水器：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這是自主研發的載人潛水器，可幫助科學家潛到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7000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多</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米深的海底，進行研究，包括進行觀測及取樣。這是世界上能下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潛最</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深的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載人潛水器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截至</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2018</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11</a:t>
            </a:r>
            <a:r>
              <a:rPr lang="zh-HK" altLang="en-US"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a:lnSpc>
                <a:spcPct val="120000"/>
              </a:lnSpc>
              <a:buFont typeface="Arial" panose="020B0604020202020204" pitchFamily="34" charset="0"/>
              <a:buNone/>
            </a:pPr>
            <a:endParaRPr lang="en-US"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9" name="Picture 4">
            <a:hlinkClick r:id="rId3"/>
            <a:extLst>
              <a:ext uri="{FF2B5EF4-FFF2-40B4-BE49-F238E27FC236}">
                <a16:creationId xmlns:a16="http://schemas.microsoft.com/office/drawing/2014/main" id="{5CBB717B-291B-42D7-AC44-A7B8AEDC75CE}"/>
              </a:ext>
            </a:extLst>
          </p:cNvPr>
          <p:cNvPicPr>
            <a:picLocks noChangeAspect="1"/>
          </p:cNvPicPr>
          <p:nvPr/>
        </p:nvPicPr>
        <p:blipFill>
          <a:blip r:embed="rId4"/>
          <a:stretch>
            <a:fillRect/>
          </a:stretch>
        </p:blipFill>
        <p:spPr>
          <a:xfrm>
            <a:off x="289075" y="755721"/>
            <a:ext cx="2813607" cy="2106523"/>
          </a:xfrm>
          <a:prstGeom prst="rect">
            <a:avLst/>
          </a:prstGeom>
          <a:ln>
            <a:noFill/>
          </a:ln>
          <a:effectLst>
            <a:softEdge rad="112500"/>
          </a:effectLst>
        </p:spPr>
      </p:pic>
      <p:sp>
        <p:nvSpPr>
          <p:cNvPr id="11" name="Content Placeholder 2">
            <a:extLst>
              <a:ext uri="{FF2B5EF4-FFF2-40B4-BE49-F238E27FC236}">
                <a16:creationId xmlns:a16="http://schemas.microsoft.com/office/drawing/2014/main" id="{F84EB64F-AF45-4382-BC6D-C72BE5625F3F}"/>
              </a:ext>
            </a:extLst>
          </p:cNvPr>
          <p:cNvSpPr txBox="1">
            <a:spLocks/>
          </p:cNvSpPr>
          <p:nvPr/>
        </p:nvSpPr>
        <p:spPr>
          <a:xfrm>
            <a:off x="5656264" y="2256313"/>
            <a:ext cx="6122452" cy="3349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zh-TW" altLang="en-US" b="1" dirty="0">
                <a:latin typeface="Times New Roman" panose="02020603050405020304" pitchFamily="18" charset="0"/>
                <a:ea typeface="DFKai-SB" panose="03000509000000000000" pitchFamily="65" charset="-120"/>
                <a:cs typeface="Times New Roman" panose="02020603050405020304" pitchFamily="18" charset="0"/>
              </a:rPr>
              <a:t>新能源汽車：</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新能源汽車一般包括純電動車及混合</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即油電</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動力車等。</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中國新能源市場是全球第一大新能源汽車市場，份額在全球</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佔</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比為</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58%</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2020</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年</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國務院通過</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新能源汽車產業發展規劃</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強調</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政府在標準法規制定、質量安全監管等方面作用。</a:t>
            </a:r>
            <a:endParaRPr lang="en-US" dirty="0"/>
          </a:p>
        </p:txBody>
      </p:sp>
      <p:sp>
        <p:nvSpPr>
          <p:cNvPr id="12" name="Rectangle 7">
            <a:extLst>
              <a:ext uri="{FF2B5EF4-FFF2-40B4-BE49-F238E27FC236}">
                <a16:creationId xmlns:a16="http://schemas.microsoft.com/office/drawing/2014/main" id="{F861547F-4CBD-440D-8947-E8C72026DEE1}"/>
              </a:ext>
            </a:extLst>
          </p:cNvPr>
          <p:cNvSpPr/>
          <p:nvPr/>
        </p:nvSpPr>
        <p:spPr>
          <a:xfrm>
            <a:off x="5780474" y="5607838"/>
            <a:ext cx="4973186" cy="890757"/>
          </a:xfrm>
          <a:prstGeom prst="rect">
            <a:avLst/>
          </a:prstGeom>
        </p:spPr>
        <p:txBody>
          <a:bodyPr wrap="square">
            <a:spAutoFit/>
          </a:bodyPr>
          <a:lstStyle/>
          <a:p>
            <a:pPr>
              <a:lnSpc>
                <a:spcPct val="110000"/>
              </a:lnSpc>
            </a:pPr>
            <a:r>
              <a:rPr lang="zh-HK"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endParaRPr lang="en-US" altLang="zh-HK" sz="12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100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李克強：推動建立新能源汽車全國統一市場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100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李克強以新能源汽車破題詳解「新經濟」</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10000"/>
              </a:lnSpc>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工信部部長苗圩：中國成全球第一大新能源汽車市場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13" name="Picture 8">
            <a:extLst>
              <a:ext uri="{FF2B5EF4-FFF2-40B4-BE49-F238E27FC236}">
                <a16:creationId xmlns:a16="http://schemas.microsoft.com/office/drawing/2014/main" id="{28559E9B-56C0-4C07-973A-509FD4DA6C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9617" y="432687"/>
            <a:ext cx="2909109" cy="1799769"/>
          </a:xfrm>
          <a:prstGeom prst="rect">
            <a:avLst/>
          </a:prstGeom>
          <a:ln>
            <a:noFill/>
          </a:ln>
          <a:effectLst>
            <a:softEdge rad="112500"/>
          </a:effectLst>
        </p:spPr>
      </p:pic>
      <p:sp>
        <p:nvSpPr>
          <p:cNvPr id="14" name="Rectangle 9">
            <a:extLst>
              <a:ext uri="{FF2B5EF4-FFF2-40B4-BE49-F238E27FC236}">
                <a16:creationId xmlns:a16="http://schemas.microsoft.com/office/drawing/2014/main" id="{029765A6-93A5-4C32-ACD1-0B97E957B99A}"/>
              </a:ext>
            </a:extLst>
          </p:cNvPr>
          <p:cNvSpPr/>
          <p:nvPr/>
        </p:nvSpPr>
        <p:spPr>
          <a:xfrm>
            <a:off x="8654099" y="1586673"/>
            <a:ext cx="1906558" cy="584775"/>
          </a:xfrm>
          <a:prstGeom prst="rect">
            <a:avLst/>
          </a:prstGeom>
        </p:spPr>
        <p:txBody>
          <a:bodyPr wrap="square">
            <a:spAutoFit/>
          </a:bodyPr>
          <a:lstStyle/>
          <a:p>
            <a:r>
              <a:rPr lang="zh-CN" altLang="en-US" sz="1600" dirty="0">
                <a:latin typeface="DFKai-SB" panose="03000509000000000000" pitchFamily="65" charset="-120"/>
                <a:ea typeface="DFKai-SB" panose="03000509000000000000" pitchFamily="65" charset="-120"/>
              </a:rPr>
              <a:t>李克強考察新能源汽車研發生產情況</a:t>
            </a:r>
            <a:endParaRPr lang="en-US" sz="1600" dirty="0">
              <a:latin typeface="DFKai-SB" panose="03000509000000000000" pitchFamily="65" charset="-120"/>
              <a:ea typeface="DFKai-SB" panose="03000509000000000000" pitchFamily="65" charset="-120"/>
            </a:endParaRPr>
          </a:p>
        </p:txBody>
      </p:sp>
      <p:sp>
        <p:nvSpPr>
          <p:cNvPr id="2" name="矩形 1">
            <a:extLst>
              <a:ext uri="{FF2B5EF4-FFF2-40B4-BE49-F238E27FC236}">
                <a16:creationId xmlns:a16="http://schemas.microsoft.com/office/drawing/2014/main" id="{81815828-285D-428B-BB34-89C9853244BB}"/>
              </a:ext>
            </a:extLst>
          </p:cNvPr>
          <p:cNvSpPr/>
          <p:nvPr/>
        </p:nvSpPr>
        <p:spPr>
          <a:xfrm>
            <a:off x="212832" y="5861447"/>
            <a:ext cx="5367189" cy="706091"/>
          </a:xfrm>
          <a:prstGeom prst="rect">
            <a:avLst/>
          </a:prstGeom>
        </p:spPr>
        <p:txBody>
          <a:bodyPr wrap="square">
            <a:spAutoFit/>
          </a:bodyPr>
          <a:lstStyle/>
          <a:p>
            <a:pPr>
              <a:lnSpc>
                <a:spcPct val="120000"/>
              </a:lnSpc>
            </a:pPr>
            <a:r>
              <a:rPr lang="zh-HK" altLang="en-US" sz="1200" dirty="0">
                <a:latin typeface="Times New Roman" panose="02020603050405020304" pitchFamily="18" charset="0"/>
                <a:ea typeface="標楷體" panose="03000509000000000000" pitchFamily="65" charset="-120"/>
                <a:cs typeface="Times New Roman" panose="02020603050405020304" pitchFamily="18" charset="0"/>
              </a:rPr>
              <a:t>資料來源： </a:t>
            </a:r>
            <a:endParaRPr lang="en-US" altLang="zh-HK" sz="12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我國首艘深海載人潛水器蛟龍號創造「中國深度」新紀錄</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p>
          <a:p>
            <a:pPr>
              <a:lnSpc>
                <a:spcPct val="110000"/>
              </a:lnSpc>
            </a:pP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央視網</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蛟龍號載人潛水器進行深海試驗</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網頁</a:t>
            </a:r>
          </a:p>
        </p:txBody>
      </p:sp>
      <p:sp>
        <p:nvSpPr>
          <p:cNvPr id="15" name="Oval 3">
            <a:hlinkClick r:id="rId3"/>
            <a:extLst>
              <a:ext uri="{FF2B5EF4-FFF2-40B4-BE49-F238E27FC236}">
                <a16:creationId xmlns:a16="http://schemas.microsoft.com/office/drawing/2014/main" id="{4F7BFE2E-05EC-40C7-85CA-895B93E3439C}"/>
              </a:ext>
            </a:extLst>
          </p:cNvPr>
          <p:cNvSpPr/>
          <p:nvPr/>
        </p:nvSpPr>
        <p:spPr>
          <a:xfrm>
            <a:off x="2848674" y="1107085"/>
            <a:ext cx="1885251" cy="163109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按此閱讀資料</a:t>
            </a:r>
          </a:p>
        </p:txBody>
      </p:sp>
    </p:spTree>
    <p:extLst>
      <p:ext uri="{BB962C8B-B14F-4D97-AF65-F5344CB8AC3E}">
        <p14:creationId xmlns:p14="http://schemas.microsoft.com/office/powerpoint/2010/main" val="244899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530359" y="1669568"/>
            <a:ext cx="7745772" cy="18500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中國近年有哪些重大高新科技成就？</a:t>
            </a:r>
            <a:endParaRPr lang="en-US" altLang="zh-TW" sz="3600" dirty="0">
              <a:solidFill>
                <a:srgbClr val="3F50A4"/>
              </a:solidFill>
              <a:latin typeface="Arial" panose="020B0604020202020204" pitchFamily="34" charset="0"/>
              <a:cs typeface="Arial" panose="020B0604020202020204" pitchFamily="34" charset="0"/>
            </a:endParaRPr>
          </a:p>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試舉例說明。</a:t>
            </a:r>
            <a:endParaRPr lang="en-HK" dirty="0">
              <a:noFill/>
            </a:endParaRPr>
          </a:p>
        </p:txBody>
      </p:sp>
      <p:sp>
        <p:nvSpPr>
          <p:cNvPr id="11" name="Rectangle: Top Corners Rounded 10">
            <a:extLst>
              <a:ext uri="{FF2B5EF4-FFF2-40B4-BE49-F238E27FC236}">
                <a16:creationId xmlns:a16="http://schemas.microsoft.com/office/drawing/2014/main" id="{CBD86DFB-03CC-4E30-AE77-271E1E6A9FC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D11B386E-ED9B-4059-9E2E-F357B1D1ACA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8" name="Oval 6">
            <a:extLst>
              <a:ext uri="{FF2B5EF4-FFF2-40B4-BE49-F238E27FC236}">
                <a16:creationId xmlns:a16="http://schemas.microsoft.com/office/drawing/2014/main" id="{403C0BB5-48BA-4B61-83FA-D65970C0897C}"/>
              </a:ext>
            </a:extLst>
          </p:cNvPr>
          <p:cNvSpPr/>
          <p:nvPr/>
        </p:nvSpPr>
        <p:spPr>
          <a:xfrm>
            <a:off x="6476723" y="2808753"/>
            <a:ext cx="2180283"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US" altLang="zh-TW" sz="2400" b="1" dirty="0"/>
              <a:t>1</a:t>
            </a:r>
            <a:endParaRPr lang="en-HK" sz="2400" b="1" dirty="0"/>
          </a:p>
        </p:txBody>
      </p:sp>
    </p:spTree>
    <p:extLst>
      <p:ext uri="{BB962C8B-B14F-4D97-AF65-F5344CB8AC3E}">
        <p14:creationId xmlns:p14="http://schemas.microsoft.com/office/powerpoint/2010/main" val="20830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水, 室外, 天空, 船 的圖片&#10;&#10;自動產生的描述">
            <a:extLst>
              <a:ext uri="{FF2B5EF4-FFF2-40B4-BE49-F238E27FC236}">
                <a16:creationId xmlns:a16="http://schemas.microsoft.com/office/drawing/2014/main" id="{3AF8075B-36F5-4DC0-96B9-65806309FE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4439" y="40873"/>
            <a:ext cx="1502346" cy="1502346"/>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0" name="Rectangle: Top Corners Rounded 9">
            <a:extLst>
              <a:ext uri="{FF2B5EF4-FFF2-40B4-BE49-F238E27FC236}">
                <a16:creationId xmlns:a16="http://schemas.microsoft.com/office/drawing/2014/main" id="{073694E1-613D-49F6-9E42-653E9CF4D41D}"/>
              </a:ext>
            </a:extLst>
          </p:cNvPr>
          <p:cNvSpPr/>
          <p:nvPr/>
        </p:nvSpPr>
        <p:spPr>
          <a:xfrm>
            <a:off x="2151365"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1493" y="676275"/>
            <a:ext cx="717026" cy="717026"/>
          </a:xfrm>
          <a:prstGeom prst="rect">
            <a:avLst/>
          </a:prstGeom>
        </p:spPr>
      </p:pic>
      <p:graphicFrame>
        <p:nvGraphicFramePr>
          <p:cNvPr id="2" name="表格 1">
            <a:extLst>
              <a:ext uri="{FF2B5EF4-FFF2-40B4-BE49-F238E27FC236}">
                <a16:creationId xmlns:a16="http://schemas.microsoft.com/office/drawing/2014/main" id="{E17B6A16-1570-4EBE-90B0-B40E3E660440}"/>
              </a:ext>
            </a:extLst>
          </p:cNvPr>
          <p:cNvGraphicFramePr>
            <a:graphicFrameLocks noGrp="1"/>
          </p:cNvGraphicFramePr>
          <p:nvPr>
            <p:extLst>
              <p:ext uri="{D42A27DB-BD31-4B8C-83A1-F6EECF244321}">
                <p14:modId xmlns:p14="http://schemas.microsoft.com/office/powerpoint/2010/main" val="2749427038"/>
              </p:ext>
            </p:extLst>
          </p:nvPr>
        </p:nvGraphicFramePr>
        <p:xfrm>
          <a:off x="247291" y="1417715"/>
          <a:ext cx="11705740" cy="4769582"/>
        </p:xfrm>
        <a:graphic>
          <a:graphicData uri="http://schemas.openxmlformats.org/drawingml/2006/table">
            <a:tbl>
              <a:tblPr firstRow="1" bandRow="1">
                <a:tableStyleId>{5C22544A-7EE6-4342-B048-85BDC9FD1C3A}</a:tableStyleId>
              </a:tblPr>
              <a:tblGrid>
                <a:gridCol w="5187351">
                  <a:extLst>
                    <a:ext uri="{9D8B030D-6E8A-4147-A177-3AD203B41FA5}">
                      <a16:colId xmlns:a16="http://schemas.microsoft.com/office/drawing/2014/main" val="3805851592"/>
                    </a:ext>
                  </a:extLst>
                </a:gridCol>
                <a:gridCol w="6518389">
                  <a:extLst>
                    <a:ext uri="{9D8B030D-6E8A-4147-A177-3AD203B41FA5}">
                      <a16:colId xmlns:a16="http://schemas.microsoft.com/office/drawing/2014/main" val="106208372"/>
                    </a:ext>
                  </a:extLst>
                </a:gridCol>
              </a:tblGrid>
              <a:tr h="1012140">
                <a:tc>
                  <a:txBody>
                    <a:bodyPr/>
                    <a:lstStyle/>
                    <a:p>
                      <a:pPr algn="ctr"/>
                      <a:r>
                        <a:rPr lang="zh-HK" altLang="en-US" sz="4800" b="1" dirty="0">
                          <a:solidFill>
                            <a:schemeClr val="bg1"/>
                          </a:solidFill>
                        </a:rPr>
                        <a:t>項目</a:t>
                      </a:r>
                      <a:endParaRPr lang="zh-HK" altLang="en-US" sz="4800" b="1" dirty="0">
                        <a:solidFill>
                          <a:schemeClr val="bg1"/>
                        </a:solidFill>
                        <a:latin typeface="華康儷特圓" panose="020F0809000000000000" pitchFamily="49" charset="-120"/>
                        <a:ea typeface="華康儷特圓" panose="020F0809000000000000" pitchFamily="49" charset="-120"/>
                      </a:endParaRPr>
                    </a:p>
                  </a:txBody>
                  <a:tcPr/>
                </a:tc>
                <a:tc>
                  <a:txBody>
                    <a:bodyPr/>
                    <a:lstStyle/>
                    <a:p>
                      <a:pPr algn="ctr"/>
                      <a:r>
                        <a:rPr lang="zh-HK" altLang="en-US" sz="4800" b="1" dirty="0">
                          <a:solidFill>
                            <a:schemeClr val="bg1"/>
                          </a:solidFill>
                        </a:rPr>
                        <a:t>成就</a:t>
                      </a:r>
                      <a:endParaRPr lang="zh-HK" altLang="en-US" sz="4800" b="1" dirty="0">
                        <a:solidFill>
                          <a:schemeClr val="bg1"/>
                        </a:solidFill>
                        <a:latin typeface="華康儷特圓" panose="020F0809000000000000" pitchFamily="49" charset="-120"/>
                        <a:ea typeface="華康儷特圓" panose="020F0809000000000000" pitchFamily="49" charset="-120"/>
                      </a:endParaRPr>
                    </a:p>
                  </a:txBody>
                  <a:tcPr/>
                </a:tc>
                <a:extLst>
                  <a:ext uri="{0D108BD9-81ED-4DB2-BD59-A6C34878D82A}">
                    <a16:rowId xmlns:a16="http://schemas.microsoft.com/office/drawing/2014/main" val="1761829440"/>
                  </a:ext>
                </a:extLst>
              </a:tr>
              <a:tr h="652651">
                <a:tc>
                  <a:txBody>
                    <a:bodyPr/>
                    <a:lstStyle/>
                    <a:p>
                      <a:pPr lvl="0">
                        <a:buNone/>
                      </a:pPr>
                      <a:r>
                        <a:rPr lang="zh-TW" altLang="en-US" sz="3000" dirty="0">
                          <a:solidFill>
                            <a:schemeClr val="accent1"/>
                          </a:solidFill>
                          <a:latin typeface="+mn-ea"/>
                          <a:ea typeface="+mn-ea"/>
                        </a:rPr>
                        <a:t>高速鐵路</a:t>
                      </a:r>
                      <a:endParaRPr lang="zh-HK" altLang="en-US" sz="3000" b="0" dirty="0">
                        <a:solidFill>
                          <a:schemeClr val="accent1"/>
                        </a:solidFill>
                        <a:latin typeface="+mn-ea"/>
                        <a:ea typeface="+mn-ea"/>
                        <a:cs typeface="Times New Roman" panose="02020603050405020304" pitchFamily="18" charset="0"/>
                      </a:endParaRPr>
                    </a:p>
                  </a:txBody>
                  <a:tcPr/>
                </a:tc>
                <a:tc>
                  <a:txBody>
                    <a:bodyPr/>
                    <a:lstStyle/>
                    <a:p>
                      <a:pPr lvl="0" rtl="0">
                        <a:buNone/>
                      </a:pPr>
                      <a:r>
                        <a:rPr lang="zh-CN" altLang="en-US" sz="3000" dirty="0">
                          <a:solidFill>
                            <a:schemeClr val="accent1"/>
                          </a:solidFill>
                          <a:latin typeface="微軟正黑體" panose="020B0604030504040204" pitchFamily="34" charset="-120"/>
                          <a:ea typeface="微軟正黑體" panose="020B0604030504040204" pitchFamily="34" charset="-120"/>
                        </a:rPr>
                        <a:t>里程穩居世界第一</a:t>
                      </a:r>
                      <a:r>
                        <a:rPr lang="zh-TW" altLang="en-US" sz="3000" dirty="0">
                          <a:solidFill>
                            <a:schemeClr val="accent1"/>
                          </a:solidFill>
                          <a:latin typeface="微軟正黑體" panose="020B0604030504040204" pitchFamily="34" charset="-120"/>
                          <a:ea typeface="微軟正黑體" panose="020B0604030504040204" pitchFamily="34" charset="-120"/>
                        </a:rPr>
                        <a:t>技術輸出國外</a:t>
                      </a:r>
                      <a:endParaRPr lang="en-US" altLang="zh-TW" sz="3000" b="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813234132"/>
                  </a:ext>
                </a:extLst>
              </a:tr>
              <a:tr h="990162">
                <a:tc>
                  <a:txBody>
                    <a:bodyPr/>
                    <a:lstStyle/>
                    <a:p>
                      <a:r>
                        <a:rPr lang="zh-CN" altLang="en-US" sz="3000" dirty="0">
                          <a:solidFill>
                            <a:schemeClr val="accent1"/>
                          </a:solidFill>
                          <a:latin typeface="微軟正黑體" panose="020B0604030504040204" pitchFamily="34" charset="-120"/>
                          <a:ea typeface="微軟正黑體" panose="020B0604030504040204" pitchFamily="34" charset="-120"/>
                        </a:rPr>
                        <a:t>第三代核電機組</a:t>
                      </a:r>
                      <a:r>
                        <a:rPr lang="en-US" altLang="zh-TW" sz="3000" dirty="0">
                          <a:solidFill>
                            <a:schemeClr val="accent1"/>
                          </a:solidFill>
                          <a:latin typeface="微軟正黑體" panose="020B0604030504040204" pitchFamily="34" charset="-120"/>
                          <a:ea typeface="微軟正黑體" panose="020B0604030504040204" pitchFamily="34" charset="-120"/>
                        </a:rPr>
                        <a:t>—</a:t>
                      </a:r>
                    </a:p>
                    <a:p>
                      <a:r>
                        <a:rPr lang="zh-HK" altLang="zh-HK" sz="3000" kern="1200" dirty="0">
                          <a:solidFill>
                            <a:schemeClr val="accent1"/>
                          </a:solidFill>
                          <a:effectLst/>
                          <a:latin typeface="微軟正黑體" panose="020B0604030504040204" pitchFamily="34" charset="-120"/>
                          <a:ea typeface="微軟正黑體" panose="020B0604030504040204" pitchFamily="34" charset="-120"/>
                        </a:rPr>
                        <a:t>「華龍一號」</a:t>
                      </a:r>
                      <a:endParaRPr lang="en-US" altLang="zh-TW" sz="3000" b="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c>
                  <a:txBody>
                    <a:bodyPr/>
                    <a:lstStyle/>
                    <a:p>
                      <a:pPr marL="0" algn="l" defTabSz="914400" rtl="0" eaLnBrk="1" latinLnBrk="0" hangingPunct="1"/>
                      <a:r>
                        <a:rPr lang="zh-TW" altLang="en-US" sz="3000" kern="1200" dirty="0">
                          <a:solidFill>
                            <a:schemeClr val="accent1"/>
                          </a:solidFill>
                          <a:latin typeface="+mn-ea"/>
                          <a:ea typeface="+mn-ea"/>
                        </a:rPr>
                        <a:t>達到國際原子能機構的最新設計安全要求</a:t>
                      </a:r>
                      <a:endParaRPr lang="zh-TW" altLang="en-US" sz="3000" b="0" kern="1200" dirty="0">
                        <a:solidFill>
                          <a:schemeClr val="accent1"/>
                        </a:solidFill>
                        <a:latin typeface="+mn-ea"/>
                        <a:ea typeface="+mn-ea"/>
                        <a:cs typeface="Times New Roman" panose="02020603050405020304" pitchFamily="18" charset="0"/>
                      </a:endParaRPr>
                    </a:p>
                  </a:txBody>
                  <a:tcPr/>
                </a:tc>
                <a:extLst>
                  <a:ext uri="{0D108BD9-81ED-4DB2-BD59-A6C34878D82A}">
                    <a16:rowId xmlns:a16="http://schemas.microsoft.com/office/drawing/2014/main" val="3726991443"/>
                  </a:ext>
                </a:extLst>
              </a:tr>
              <a:tr h="76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accent1"/>
                          </a:solidFill>
                          <a:latin typeface="+mn-ea"/>
                          <a:ea typeface="+mn-ea"/>
                        </a:rPr>
                        <a:t>蛟龍號載人潛水器</a:t>
                      </a:r>
                      <a:r>
                        <a:rPr lang="en-US" altLang="zh-TW" sz="3000" dirty="0">
                          <a:solidFill>
                            <a:schemeClr val="accent1"/>
                          </a:solidFill>
                          <a:latin typeface="+mn-ea"/>
                          <a:ea typeface="+mn-ea"/>
                        </a:rPr>
                        <a:t>(</a:t>
                      </a:r>
                      <a:r>
                        <a:rPr lang="en-US" altLang="zh-HK" sz="3000" dirty="0">
                          <a:solidFill>
                            <a:schemeClr val="accent1"/>
                          </a:solidFill>
                          <a:effectLst/>
                          <a:latin typeface="+mn-ea"/>
                          <a:ea typeface="+mn-ea"/>
                        </a:rPr>
                        <a:t>7062</a:t>
                      </a:r>
                      <a:r>
                        <a:rPr lang="zh-HK" altLang="en-US" sz="3000" kern="1200" dirty="0">
                          <a:solidFill>
                            <a:schemeClr val="accent1"/>
                          </a:solidFill>
                          <a:effectLst/>
                          <a:latin typeface="+mn-ea"/>
                          <a:ea typeface="+mn-ea"/>
                        </a:rPr>
                        <a:t>米</a:t>
                      </a:r>
                      <a:r>
                        <a:rPr lang="en-US" altLang="zh-HK" sz="3000" dirty="0">
                          <a:solidFill>
                            <a:schemeClr val="accent1"/>
                          </a:solidFill>
                          <a:effectLst/>
                          <a:latin typeface="+mn-ea"/>
                          <a:ea typeface="+mn-ea"/>
                        </a:rPr>
                        <a:t>)</a:t>
                      </a:r>
                      <a:endParaRPr lang="en-US" altLang="zh-TW" sz="3000" dirty="0">
                        <a:solidFill>
                          <a:schemeClr val="accent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accent1"/>
                          </a:solidFill>
                          <a:latin typeface="+mn-ea"/>
                          <a:ea typeface="+mn-ea"/>
                        </a:rPr>
                        <a:t>海鬥號無人潛水器</a:t>
                      </a:r>
                      <a:r>
                        <a:rPr lang="en-US" altLang="zh-TW" sz="3000" dirty="0">
                          <a:solidFill>
                            <a:schemeClr val="accent1"/>
                          </a:solidFill>
                          <a:latin typeface="+mn-ea"/>
                          <a:ea typeface="+mn-ea"/>
                        </a:rPr>
                        <a:t>(</a:t>
                      </a:r>
                      <a:r>
                        <a:rPr lang="en-US" altLang="zh-HK" sz="3000" kern="1200" dirty="0">
                          <a:solidFill>
                            <a:schemeClr val="accent1"/>
                          </a:solidFill>
                          <a:effectLst/>
                          <a:latin typeface="+mn-ea"/>
                          <a:ea typeface="+mn-ea"/>
                        </a:rPr>
                        <a:t>10,907</a:t>
                      </a:r>
                      <a:r>
                        <a:rPr lang="zh-HK" altLang="en-US" sz="3000" kern="1200" dirty="0">
                          <a:solidFill>
                            <a:schemeClr val="accent1"/>
                          </a:solidFill>
                          <a:effectLst/>
                          <a:latin typeface="+mn-ea"/>
                          <a:ea typeface="+mn-ea"/>
                        </a:rPr>
                        <a:t>米</a:t>
                      </a:r>
                      <a:r>
                        <a:rPr lang="en-US" altLang="zh-HK" sz="3000" kern="1200" dirty="0">
                          <a:solidFill>
                            <a:schemeClr val="accent1"/>
                          </a:solidFill>
                          <a:effectLst/>
                          <a:latin typeface="+mn-ea"/>
                          <a:ea typeface="+mn-ea"/>
                        </a:rPr>
                        <a:t>)</a:t>
                      </a:r>
                      <a:endParaRPr lang="zh-HK" altLang="en-US" sz="3000" dirty="0">
                        <a:solidFill>
                          <a:schemeClr val="accent1"/>
                        </a:solidFill>
                        <a:latin typeface="+mn-ea"/>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accent1"/>
                          </a:solidFill>
                          <a:latin typeface="+mn-ea"/>
                          <a:ea typeface="+mn-ea"/>
                        </a:rPr>
                        <a:t>創造最大深潛紀錄</a:t>
                      </a:r>
                      <a:endParaRPr lang="zh-HK" altLang="en-US" sz="3000" dirty="0">
                        <a:solidFill>
                          <a:schemeClr val="accent1"/>
                        </a:solidFill>
                        <a:latin typeface="+mn-ea"/>
                        <a:ea typeface="+mn-ea"/>
                        <a:cs typeface="Times New Roman" panose="02020603050405020304" pitchFamily="18" charset="0"/>
                      </a:endParaRPr>
                    </a:p>
                  </a:txBody>
                  <a:tcPr/>
                </a:tc>
                <a:extLst>
                  <a:ext uri="{0D108BD9-81ED-4DB2-BD59-A6C34878D82A}">
                    <a16:rowId xmlns:a16="http://schemas.microsoft.com/office/drawing/2014/main" val="877636618"/>
                  </a:ext>
                </a:extLst>
              </a:tr>
              <a:tr h="1093111">
                <a:tc>
                  <a:txBody>
                    <a:bodyPr/>
                    <a:lstStyle/>
                    <a:p>
                      <a:pPr lvl="0">
                        <a:buNone/>
                      </a:pPr>
                      <a:r>
                        <a:rPr lang="zh-TW" altLang="en-US" sz="3000" dirty="0">
                          <a:solidFill>
                            <a:schemeClr val="accent1"/>
                          </a:solidFill>
                          <a:latin typeface="+mn-ea"/>
                          <a:ea typeface="+mn-ea"/>
                        </a:rPr>
                        <a:t>新能源汽車</a:t>
                      </a:r>
                      <a:endParaRPr lang="zh-HK" altLang="en-US" sz="3000" b="0" dirty="0">
                        <a:solidFill>
                          <a:schemeClr val="accent1"/>
                        </a:solidFill>
                        <a:latin typeface="+mn-ea"/>
                        <a:ea typeface="+mn-ea"/>
                        <a:cs typeface="Times New Roman" panose="02020603050405020304" pitchFamily="18" charset="0"/>
                      </a:endParaRPr>
                    </a:p>
                  </a:txBody>
                  <a:tcPr/>
                </a:tc>
                <a:tc>
                  <a:txBody>
                    <a:bodyPr/>
                    <a:lstStyle/>
                    <a:p>
                      <a:pPr lvl="0">
                        <a:buNone/>
                      </a:pPr>
                      <a:r>
                        <a:rPr lang="zh-TW" altLang="en-US" sz="3000" dirty="0">
                          <a:solidFill>
                            <a:schemeClr val="accent1"/>
                          </a:solidFill>
                          <a:latin typeface="+mn-ea"/>
                          <a:ea typeface="+mn-ea"/>
                        </a:rPr>
                        <a:t>擁有</a:t>
                      </a:r>
                      <a:r>
                        <a:rPr lang="zh-CN" altLang="en-US" sz="3000" dirty="0">
                          <a:solidFill>
                            <a:schemeClr val="accent1"/>
                          </a:solidFill>
                          <a:latin typeface="微軟正黑體" panose="020B0604030504040204" pitchFamily="34" charset="-120"/>
                          <a:ea typeface="微軟正黑體" panose="020B0604030504040204" pitchFamily="34" charset="-120"/>
                        </a:rPr>
                        <a:t>電池、電機、電控等核心技術，動力電池技術水</a:t>
                      </a:r>
                      <a:r>
                        <a:rPr lang="zh-TW" altLang="en-US" sz="3000" dirty="0">
                          <a:solidFill>
                            <a:schemeClr val="accent1"/>
                          </a:solidFill>
                          <a:latin typeface="微軟正黑體" panose="020B0604030504040204" pitchFamily="34" charset="-120"/>
                          <a:ea typeface="微軟正黑體" panose="020B0604030504040204" pitchFamily="34" charset="-120"/>
                        </a:rPr>
                        <a:t>平</a:t>
                      </a:r>
                      <a:r>
                        <a:rPr lang="zh-CN" altLang="en-US" sz="3000" dirty="0">
                          <a:solidFill>
                            <a:schemeClr val="accent1"/>
                          </a:solidFill>
                          <a:latin typeface="微軟正黑體" panose="020B0604030504040204" pitchFamily="34" charset="-120"/>
                          <a:ea typeface="微軟正黑體" panose="020B0604030504040204" pitchFamily="34" charset="-120"/>
                        </a:rPr>
                        <a:t>全球領先</a:t>
                      </a:r>
                      <a:endParaRPr lang="zh-HK" altLang="en-US" sz="3000" b="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083397054"/>
                  </a:ext>
                </a:extLst>
              </a:tr>
            </a:tbl>
          </a:graphicData>
        </a:graphic>
      </p:graphicFrame>
      <p:pic>
        <p:nvPicPr>
          <p:cNvPr id="11" name="圖片 10" descr="一張含有 文字, 路面 的圖片&#10;&#10;自動產生的描述">
            <a:extLst>
              <a:ext uri="{FF2B5EF4-FFF2-40B4-BE49-F238E27FC236}">
                <a16:creationId xmlns:a16="http://schemas.microsoft.com/office/drawing/2014/main" id="{FB943337-A75F-425E-ABE4-F861D10412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3505618" y="5295190"/>
            <a:ext cx="1352901" cy="1352901"/>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2" name="圖片 11" descr="一張含有 室外, 飛機, 運輸, 飛行器 的圖片&#10;&#10;自動產生的描述">
            <a:extLst>
              <a:ext uri="{FF2B5EF4-FFF2-40B4-BE49-F238E27FC236}">
                <a16:creationId xmlns:a16="http://schemas.microsoft.com/office/drawing/2014/main" id="{1107E5D4-D7A5-4776-B4EC-8923AF4300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97299" y="7398"/>
            <a:ext cx="2494701" cy="2091936"/>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Tree>
    <p:extLst>
      <p:ext uri="{BB962C8B-B14F-4D97-AF65-F5344CB8AC3E}">
        <p14:creationId xmlns:p14="http://schemas.microsoft.com/office/powerpoint/2010/main" val="1429914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304D99C7-1D80-40A9-BE8B-66B402C6055E}"/>
              </a:ext>
            </a:extLst>
          </p:cNvPr>
          <p:cNvSpPr/>
          <p:nvPr/>
        </p:nvSpPr>
        <p:spPr>
          <a:xfrm>
            <a:off x="2351191" y="660913"/>
            <a:ext cx="9285089" cy="1668767"/>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500"/>
              </a:lnSpc>
            </a:pPr>
            <a:r>
              <a:rPr lang="zh-TW" altLang="en-US" sz="36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中國科技創新近年取得了突飛猛進的成就，</a:t>
            </a:r>
            <a:endParaRPr lang="en-US" altLang="zh-TW" sz="36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5500"/>
              </a:lnSpc>
            </a:pPr>
            <a:r>
              <a:rPr lang="zh-TW" altLang="en-US" sz="36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在許多科技領域均佔一席。</a:t>
            </a:r>
          </a:p>
        </p:txBody>
      </p:sp>
      <p:sp>
        <p:nvSpPr>
          <p:cNvPr id="6" name="Oval 5">
            <a:extLst>
              <a:ext uri="{FF2B5EF4-FFF2-40B4-BE49-F238E27FC236}">
                <a16:creationId xmlns:a16="http://schemas.microsoft.com/office/drawing/2014/main" id="{AE703860-C63D-4BBA-A451-E4A403280A61}"/>
              </a:ext>
            </a:extLst>
          </p:cNvPr>
          <p:cNvSpPr/>
          <p:nvPr/>
        </p:nvSpPr>
        <p:spPr>
          <a:xfrm>
            <a:off x="619786" y="470298"/>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pic>
        <p:nvPicPr>
          <p:cNvPr id="10" name="图片 1">
            <a:extLst>
              <a:ext uri="{FF2B5EF4-FFF2-40B4-BE49-F238E27FC236}">
                <a16:creationId xmlns:a16="http://schemas.microsoft.com/office/drawing/2014/main" id="{FC3876D5-5A48-493E-86ED-0CA8A1C937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474" y="2713776"/>
            <a:ext cx="4732952" cy="3100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4">
            <a:extLst>
              <a:ext uri="{FF2B5EF4-FFF2-40B4-BE49-F238E27FC236}">
                <a16:creationId xmlns:a16="http://schemas.microsoft.com/office/drawing/2014/main" id="{325843E2-741D-41DE-8E7D-578BFA5BE504}"/>
              </a:ext>
            </a:extLst>
          </p:cNvPr>
          <p:cNvSpPr txBox="1">
            <a:spLocks noChangeArrowheads="1"/>
          </p:cNvSpPr>
          <p:nvPr/>
        </p:nvSpPr>
        <p:spPr bwMode="auto">
          <a:xfrm>
            <a:off x="1065494" y="5787737"/>
            <a:ext cx="36508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pPr>
            <a:r>
              <a:rPr lang="zh-CN" altLang="en-US" sz="2400" dirty="0">
                <a:solidFill>
                  <a:schemeClr val="bg2">
                    <a:lumMod val="50000"/>
                  </a:schemeClr>
                </a:solidFill>
                <a:latin typeface="標楷體" panose="03000509000000000000" pitchFamily="65" charset="-120"/>
                <a:ea typeface="標楷體" panose="03000509000000000000" pitchFamily="65" charset="-120"/>
              </a:rPr>
              <a:t>世界上商業運營時速最高的動車組列車</a:t>
            </a:r>
            <a:r>
              <a:rPr lang="en-US" altLang="zh-CN" sz="2400" dirty="0">
                <a:solidFill>
                  <a:schemeClr val="bg2">
                    <a:lumMod val="50000"/>
                  </a:schemeClr>
                </a:solidFill>
                <a:latin typeface="標楷體" panose="03000509000000000000" pitchFamily="65" charset="-120"/>
                <a:ea typeface="標楷體" panose="03000509000000000000" pitchFamily="65" charset="-120"/>
              </a:rPr>
              <a:t>——</a:t>
            </a:r>
            <a:r>
              <a:rPr lang="zh-CN" altLang="en-US" sz="2400" dirty="0">
                <a:solidFill>
                  <a:schemeClr val="bg2">
                    <a:lumMod val="50000"/>
                  </a:schemeClr>
                </a:solidFill>
                <a:latin typeface="標楷體" panose="03000509000000000000" pitchFamily="65" charset="-120"/>
                <a:ea typeface="標楷體" panose="03000509000000000000" pitchFamily="65" charset="-120"/>
              </a:rPr>
              <a:t>復興號</a:t>
            </a:r>
          </a:p>
        </p:txBody>
      </p:sp>
      <p:sp>
        <p:nvSpPr>
          <p:cNvPr id="13" name="文本框 16">
            <a:extLst>
              <a:ext uri="{FF2B5EF4-FFF2-40B4-BE49-F238E27FC236}">
                <a16:creationId xmlns:a16="http://schemas.microsoft.com/office/drawing/2014/main" id="{07E5B46D-3A18-451C-ABB3-1EB46D141DBC}"/>
              </a:ext>
            </a:extLst>
          </p:cNvPr>
          <p:cNvSpPr txBox="1">
            <a:spLocks noChangeArrowheads="1"/>
          </p:cNvSpPr>
          <p:nvPr/>
        </p:nvSpPr>
        <p:spPr bwMode="auto">
          <a:xfrm>
            <a:off x="6880661" y="5825888"/>
            <a:ext cx="4245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pPr>
            <a:r>
              <a:rPr lang="zh-CN" altLang="en-US" sz="2400" dirty="0">
                <a:solidFill>
                  <a:schemeClr val="bg2">
                    <a:lumMod val="50000"/>
                  </a:schemeClr>
                </a:solidFill>
                <a:latin typeface="標楷體" panose="03000509000000000000" pitchFamily="65" charset="-120"/>
                <a:ea typeface="標楷體" panose="03000509000000000000" pitchFamily="65" charset="-120"/>
              </a:rPr>
              <a:t>萬米載人潛水器</a:t>
            </a:r>
            <a:r>
              <a:rPr lang="en-US" altLang="zh-CN" sz="2400" dirty="0">
                <a:solidFill>
                  <a:schemeClr val="bg2">
                    <a:lumMod val="50000"/>
                  </a:schemeClr>
                </a:solidFill>
                <a:latin typeface="標楷體" panose="03000509000000000000" pitchFamily="65" charset="-120"/>
                <a:ea typeface="標楷體" panose="03000509000000000000" pitchFamily="65" charset="-120"/>
              </a:rPr>
              <a:t>——</a:t>
            </a:r>
            <a:r>
              <a:rPr lang="zh-CN" altLang="en-US" sz="2400" dirty="0">
                <a:solidFill>
                  <a:schemeClr val="bg2">
                    <a:lumMod val="50000"/>
                  </a:schemeClr>
                </a:solidFill>
                <a:latin typeface="標楷體" panose="03000509000000000000" pitchFamily="65" charset="-120"/>
                <a:ea typeface="標楷體" panose="03000509000000000000" pitchFamily="65" charset="-120"/>
              </a:rPr>
              <a:t>奮鬥者號</a:t>
            </a:r>
          </a:p>
        </p:txBody>
      </p:sp>
      <p:pic>
        <p:nvPicPr>
          <p:cNvPr id="4" name="Picture 3" descr="A picture containing sky, outdoor&#10;&#10;Description automatically generated">
            <a:extLst>
              <a:ext uri="{FF2B5EF4-FFF2-40B4-BE49-F238E27FC236}">
                <a16:creationId xmlns:a16="http://schemas.microsoft.com/office/drawing/2014/main" id="{04794A6B-D0A3-40D4-A46F-04827D1023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0661" y="2713776"/>
            <a:ext cx="3675315" cy="2958702"/>
          </a:xfrm>
          <a:prstGeom prst="rect">
            <a:avLst/>
          </a:prstGeom>
          <a:ln>
            <a:noFill/>
          </a:ln>
          <a:effectLst>
            <a:softEdge rad="112500"/>
          </a:effectLst>
        </p:spPr>
      </p:pic>
    </p:spTree>
    <p:extLst>
      <p:ext uri="{BB962C8B-B14F-4D97-AF65-F5344CB8AC3E}">
        <p14:creationId xmlns:p14="http://schemas.microsoft.com/office/powerpoint/2010/main" val="30723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7" y="1087342"/>
            <a:ext cx="4951893"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 </a:t>
            </a:r>
            <a:r>
              <a:rPr lang="en-US" altLang="zh-TW" sz="3600" b="1" dirty="0"/>
              <a:t>2</a:t>
            </a:r>
            <a:r>
              <a:rPr lang="zh-TW" altLang="en-US" sz="3600" b="1" dirty="0">
                <a:latin typeface="Arial" panose="020B0604020202020204" pitchFamily="34" charset="0"/>
                <a:cs typeface="Arial" panose="020B0604020202020204" pitchFamily="34" charset="0"/>
              </a:rPr>
              <a:t>：資訊技術</a:t>
            </a:r>
            <a:endParaRPr lang="en-HK"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52103" y="2473695"/>
            <a:ext cx="5843897" cy="1774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zh-TW" altLang="en-US" sz="3600" dirty="0"/>
              <a:t>瀏覽網頁及閱讀資料，</a:t>
            </a:r>
            <a:r>
              <a:rPr lang="zh-TW" altLang="en-US" sz="3600" b="1" dirty="0"/>
              <a:t>認識中國在資訊技術的成就</a:t>
            </a:r>
            <a:r>
              <a:rPr lang="zh-TW" altLang="en-US" sz="3600" dirty="0"/>
              <a:t>。</a:t>
            </a:r>
            <a:endParaRPr lang="en-US" sz="3600" dirty="0"/>
          </a:p>
        </p:txBody>
      </p:sp>
      <p:pic>
        <p:nvPicPr>
          <p:cNvPr id="3" name="圖片 2">
            <a:extLst>
              <a:ext uri="{FF2B5EF4-FFF2-40B4-BE49-F238E27FC236}">
                <a16:creationId xmlns:a16="http://schemas.microsoft.com/office/drawing/2014/main" id="{91DC9386-7573-4B0D-8B68-10D48745A2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4420" y="20943"/>
            <a:ext cx="7037580" cy="4027182"/>
          </a:xfrm>
          <a:prstGeom prst="rect">
            <a:avLst/>
          </a:prstGeom>
        </p:spPr>
      </p:pic>
    </p:spTree>
    <p:extLst>
      <p:ext uri="{BB962C8B-B14F-4D97-AF65-F5344CB8AC3E}">
        <p14:creationId xmlns:p14="http://schemas.microsoft.com/office/powerpoint/2010/main" val="339104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8399564" y="534218"/>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6" name="標題 2">
            <a:extLst>
              <a:ext uri="{FF2B5EF4-FFF2-40B4-BE49-F238E27FC236}">
                <a16:creationId xmlns:a16="http://schemas.microsoft.com/office/drawing/2014/main" id="{62E77F51-05DA-47B4-BD56-27A81D295572}"/>
              </a:ext>
            </a:extLst>
          </p:cNvPr>
          <p:cNvSpPr>
            <a:spLocks noGrp="1"/>
          </p:cNvSpPr>
          <p:nvPr>
            <p:ph type="title"/>
          </p:nvPr>
        </p:nvSpPr>
        <p:spPr>
          <a:xfrm>
            <a:off x="440310" y="287701"/>
            <a:ext cx="7180116" cy="1002052"/>
          </a:xfrm>
          <a:noFill/>
        </p:spPr>
        <p:txBody>
          <a:bodyPr>
            <a:noAutofit/>
          </a:bodyPr>
          <a:lstStyle/>
          <a:p>
            <a:pPr>
              <a:lnSpc>
                <a:spcPts val="6480"/>
              </a:lnSpc>
            </a:pPr>
            <a:r>
              <a:rPr lang="zh-TW" altLang="en-US" spc="0" dirty="0">
                <a:solidFill>
                  <a:schemeClr val="tx1"/>
                </a:solidFill>
              </a:rPr>
              <a:t>中國的新一代資訊技術</a:t>
            </a:r>
            <a:r>
              <a:rPr lang="en-US" altLang="zh-TW" spc="0" dirty="0">
                <a:solidFill>
                  <a:schemeClr val="tx1"/>
                </a:solidFill>
              </a:rPr>
              <a:t>(</a:t>
            </a:r>
            <a:r>
              <a:rPr lang="en-US" altLang="zh-HK" spc="0" dirty="0">
                <a:solidFill>
                  <a:schemeClr val="tx1"/>
                </a:solidFill>
              </a:rPr>
              <a:t>5G)</a:t>
            </a:r>
            <a:endParaRPr lang="zh-HK" altLang="en-US" spc="0" dirty="0">
              <a:solidFill>
                <a:schemeClr val="tx1"/>
              </a:solidFill>
            </a:endParaRPr>
          </a:p>
        </p:txBody>
      </p:sp>
      <p:pic>
        <p:nvPicPr>
          <p:cNvPr id="14" name="Picture 6">
            <a:extLst>
              <a:ext uri="{FF2B5EF4-FFF2-40B4-BE49-F238E27FC236}">
                <a16:creationId xmlns:a16="http://schemas.microsoft.com/office/drawing/2014/main" id="{7A32A860-D5F4-4036-AC89-AAA8D17311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16824">
            <a:off x="10769401" y="3288956"/>
            <a:ext cx="682760" cy="1003716"/>
          </a:xfrm>
          <a:prstGeom prst="rect">
            <a:avLst/>
          </a:prstGeom>
        </p:spPr>
      </p:pic>
      <p:sp>
        <p:nvSpPr>
          <p:cNvPr id="23" name="文字方塊 3">
            <a:extLst>
              <a:ext uri="{FF2B5EF4-FFF2-40B4-BE49-F238E27FC236}">
                <a16:creationId xmlns:a16="http://schemas.microsoft.com/office/drawing/2014/main" id="{AE050BF4-5538-4910-8E30-5E756745D482}"/>
              </a:ext>
            </a:extLst>
          </p:cNvPr>
          <p:cNvSpPr txBox="1">
            <a:spLocks noChangeArrowheads="1"/>
          </p:cNvSpPr>
          <p:nvPr/>
        </p:nvSpPr>
        <p:spPr bwMode="auto">
          <a:xfrm>
            <a:off x="233328" y="1463935"/>
            <a:ext cx="10434672" cy="4239879"/>
          </a:xfrm>
          <a:prstGeom prst="rect">
            <a:avLst/>
          </a:prstGeom>
          <a:solidFill>
            <a:schemeClr val="accent4">
              <a:lumMod val="20000"/>
              <a:lumOff val="80000"/>
            </a:schemeClr>
          </a:solidFill>
          <a:ln>
            <a:noFill/>
          </a:ln>
        </p:spPr>
        <p:txBody>
          <a:bodyPr wrap="square">
            <a:spAutoFit/>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lnSpc>
                <a:spcPts val="5500"/>
              </a:lnSpc>
              <a:spcBef>
                <a:spcPct val="0"/>
              </a:spcBef>
              <a:buClrTx/>
              <a:buSzPct val="75000"/>
              <a:buFont typeface="Wingdings" panose="05000000000000000000" pitchFamily="2" charset="2"/>
              <a:buChar char="l"/>
            </a:pPr>
            <a:r>
              <a:rPr lang="zh-CN" altLang="en-US" sz="3000" dirty="0">
                <a:solidFill>
                  <a:schemeClr val="tx1"/>
                </a:solidFill>
                <a:latin typeface="DFKai-SB" panose="03000509000000000000" pitchFamily="65" charset="-120"/>
                <a:ea typeface="DFKai-SB" panose="03000509000000000000" pitchFamily="65" charset="-120"/>
              </a:rPr>
              <a:t>第五代移動通訊技術</a:t>
            </a:r>
            <a:r>
              <a:rPr lang="en-US" altLang="zh-CN" sz="3000" dirty="0">
                <a:solidFill>
                  <a:schemeClr val="tx1"/>
                </a:solidFill>
                <a:latin typeface="DFKai-SB" panose="03000509000000000000" pitchFamily="65" charset="-120"/>
                <a:ea typeface="DFKai-SB" panose="03000509000000000000" pitchFamily="65" charset="-120"/>
              </a:rPr>
              <a:t>(5th generation mobile networks</a:t>
            </a:r>
            <a:r>
              <a:rPr lang="zh-CN" altLang="en-US" sz="3000" dirty="0">
                <a:solidFill>
                  <a:schemeClr val="tx1"/>
                </a:solidFill>
                <a:latin typeface="DFKai-SB" panose="03000509000000000000" pitchFamily="65" charset="-120"/>
                <a:ea typeface="DFKai-SB" panose="03000509000000000000" pitchFamily="65" charset="-120"/>
              </a:rPr>
              <a:t>或</a:t>
            </a:r>
            <a:r>
              <a:rPr lang="en-US" altLang="zh-CN" sz="3000" dirty="0">
                <a:solidFill>
                  <a:schemeClr val="tx1"/>
                </a:solidFill>
                <a:latin typeface="DFKai-SB" panose="03000509000000000000" pitchFamily="65" charset="-120"/>
                <a:ea typeface="DFKai-SB" panose="03000509000000000000" pitchFamily="65" charset="-120"/>
              </a:rPr>
              <a:t>5th generation wireless systems</a:t>
            </a:r>
            <a:r>
              <a:rPr lang="zh-CN" altLang="en-US" sz="3000" dirty="0">
                <a:solidFill>
                  <a:schemeClr val="tx1"/>
                </a:solidFill>
                <a:latin typeface="DFKai-SB" panose="03000509000000000000" pitchFamily="65" charset="-120"/>
                <a:ea typeface="DFKai-SB" panose="03000509000000000000" pitchFamily="65" charset="-120"/>
              </a:rPr>
              <a:t>、</a:t>
            </a:r>
            <a:r>
              <a:rPr lang="en-US" altLang="zh-CN" sz="3000" dirty="0">
                <a:solidFill>
                  <a:schemeClr val="tx1"/>
                </a:solidFill>
                <a:latin typeface="DFKai-SB" panose="03000509000000000000" pitchFamily="65" charset="-120"/>
                <a:ea typeface="DFKai-SB" panose="03000509000000000000" pitchFamily="65" charset="-120"/>
              </a:rPr>
              <a:t>5th-Generation)</a:t>
            </a:r>
            <a:r>
              <a:rPr lang="zh-CN" altLang="en-US" sz="3000" dirty="0">
                <a:solidFill>
                  <a:schemeClr val="tx1"/>
                </a:solidFill>
                <a:latin typeface="DFKai-SB" panose="03000509000000000000" pitchFamily="65" charset="-120"/>
                <a:ea typeface="DFKai-SB" panose="03000509000000000000" pitchFamily="65" charset="-120"/>
              </a:rPr>
              <a:t>，簡稱</a:t>
            </a:r>
            <a:r>
              <a:rPr lang="en-US" altLang="zh-CN" sz="3000" dirty="0">
                <a:solidFill>
                  <a:schemeClr val="tx1"/>
                </a:solidFill>
                <a:latin typeface="DFKai-SB" panose="03000509000000000000" pitchFamily="65" charset="-120"/>
                <a:ea typeface="DFKai-SB" panose="03000509000000000000" pitchFamily="65" charset="-120"/>
              </a:rPr>
              <a:t>5G</a:t>
            </a:r>
            <a:r>
              <a:rPr lang="zh-CN" altLang="en-US" sz="3000" dirty="0">
                <a:solidFill>
                  <a:schemeClr val="tx1"/>
                </a:solidFill>
                <a:latin typeface="DFKai-SB" panose="03000509000000000000" pitchFamily="65" charset="-120"/>
                <a:ea typeface="DFKai-SB" panose="03000509000000000000" pitchFamily="65" charset="-120"/>
              </a:rPr>
              <a:t>或</a:t>
            </a:r>
            <a:r>
              <a:rPr lang="en-US" altLang="zh-CN" sz="3000" dirty="0">
                <a:solidFill>
                  <a:schemeClr val="tx1"/>
                </a:solidFill>
                <a:latin typeface="DFKai-SB" panose="03000509000000000000" pitchFamily="65" charset="-120"/>
                <a:ea typeface="DFKai-SB" panose="03000509000000000000" pitchFamily="65" charset="-120"/>
              </a:rPr>
              <a:t>5G</a:t>
            </a:r>
            <a:r>
              <a:rPr lang="zh-CN" altLang="en-US" sz="3000" dirty="0">
                <a:solidFill>
                  <a:schemeClr val="tx1"/>
                </a:solidFill>
                <a:latin typeface="DFKai-SB" panose="03000509000000000000" pitchFamily="65" charset="-120"/>
                <a:ea typeface="DFKai-SB" panose="03000509000000000000" pitchFamily="65" charset="-120"/>
              </a:rPr>
              <a:t>技術，是最新一代蜂窩移動通訊技術，也是繼</a:t>
            </a:r>
            <a:r>
              <a:rPr lang="en-US" altLang="zh-CN" sz="3000" dirty="0">
                <a:solidFill>
                  <a:schemeClr val="tx1"/>
                </a:solidFill>
                <a:latin typeface="DFKai-SB" panose="03000509000000000000" pitchFamily="65" charset="-120"/>
                <a:ea typeface="DFKai-SB" panose="03000509000000000000" pitchFamily="65" charset="-120"/>
              </a:rPr>
              <a:t>4G</a:t>
            </a:r>
            <a:r>
              <a:rPr lang="zh-CN" altLang="en-US" sz="3000" dirty="0">
                <a:solidFill>
                  <a:schemeClr val="tx1"/>
                </a:solidFill>
                <a:latin typeface="DFKai-SB" panose="03000509000000000000" pitchFamily="65" charset="-120"/>
                <a:ea typeface="DFKai-SB" panose="03000509000000000000" pitchFamily="65" charset="-120"/>
              </a:rPr>
              <a:t>系統之後的延伸。</a:t>
            </a:r>
            <a:endParaRPr lang="en-US" altLang="zh-CN" sz="3000" dirty="0">
              <a:solidFill>
                <a:schemeClr val="tx1"/>
              </a:solidFill>
              <a:latin typeface="DFKai-SB" panose="03000509000000000000" pitchFamily="65" charset="-120"/>
              <a:ea typeface="DFKai-SB" panose="03000509000000000000" pitchFamily="65" charset="-120"/>
            </a:endParaRPr>
          </a:p>
          <a:p>
            <a:pPr algn="just">
              <a:lnSpc>
                <a:spcPts val="5500"/>
              </a:lnSpc>
              <a:spcBef>
                <a:spcPct val="0"/>
              </a:spcBef>
              <a:buClrTx/>
              <a:buSzPct val="75000"/>
              <a:buFont typeface="Wingdings" panose="05000000000000000000" pitchFamily="2" charset="2"/>
              <a:buChar char="l"/>
            </a:pPr>
            <a:r>
              <a:rPr lang="en-US" altLang="zh-CN" sz="3000" dirty="0">
                <a:solidFill>
                  <a:schemeClr val="tx1"/>
                </a:solidFill>
                <a:latin typeface="DFKai-SB" panose="03000509000000000000" pitchFamily="65" charset="-120"/>
                <a:ea typeface="DFKai-SB" panose="03000509000000000000" pitchFamily="65" charset="-120"/>
              </a:rPr>
              <a:t>5G</a:t>
            </a:r>
            <a:r>
              <a:rPr lang="zh-CN" altLang="en-US" sz="3000" dirty="0">
                <a:solidFill>
                  <a:schemeClr val="tx1"/>
                </a:solidFill>
                <a:latin typeface="DFKai-SB" panose="03000509000000000000" pitchFamily="65" charset="-120"/>
                <a:ea typeface="DFKai-SB" panose="03000509000000000000" pitchFamily="65" charset="-120"/>
              </a:rPr>
              <a:t>的性能目標是高數據速率、減少延遲、節省能源、降低成本、提高系統容量和大規模設備連接。</a:t>
            </a:r>
            <a:endParaRPr lang="zh-HK" altLang="en-US" sz="3000" dirty="0">
              <a:solidFill>
                <a:schemeClr val="tx1"/>
              </a:solidFill>
              <a:latin typeface="DFKai-SB" panose="03000509000000000000" pitchFamily="65" charset="-120"/>
              <a:ea typeface="DFKai-SB" panose="03000509000000000000" pitchFamily="65" charset="-120"/>
            </a:endParaRPr>
          </a:p>
        </p:txBody>
      </p:sp>
      <p:pic>
        <p:nvPicPr>
          <p:cNvPr id="24" name="Picture 5">
            <a:extLst>
              <a:ext uri="{FF2B5EF4-FFF2-40B4-BE49-F238E27FC236}">
                <a16:creationId xmlns:a16="http://schemas.microsoft.com/office/drawing/2014/main" id="{D41DD0DE-55EB-49F9-9618-ECE1FEF045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345171">
            <a:off x="8311379" y="5045542"/>
            <a:ext cx="1046117" cy="1316543"/>
          </a:xfrm>
          <a:prstGeom prst="rect">
            <a:avLst/>
          </a:prstGeom>
        </p:spPr>
      </p:pic>
    </p:spTree>
    <p:extLst>
      <p:ext uri="{BB962C8B-B14F-4D97-AF65-F5344CB8AC3E}">
        <p14:creationId xmlns:p14="http://schemas.microsoft.com/office/powerpoint/2010/main" val="4074374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8570983" y="435857"/>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資料二</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6" name="標題 2">
            <a:extLst>
              <a:ext uri="{FF2B5EF4-FFF2-40B4-BE49-F238E27FC236}">
                <a16:creationId xmlns:a16="http://schemas.microsoft.com/office/drawing/2014/main" id="{62E77F51-05DA-47B4-BD56-27A81D295572}"/>
              </a:ext>
            </a:extLst>
          </p:cNvPr>
          <p:cNvSpPr>
            <a:spLocks noGrp="1"/>
          </p:cNvSpPr>
          <p:nvPr>
            <p:ph type="title"/>
          </p:nvPr>
        </p:nvSpPr>
        <p:spPr>
          <a:xfrm>
            <a:off x="456143" y="363522"/>
            <a:ext cx="5639857" cy="1002052"/>
          </a:xfrm>
          <a:noFill/>
        </p:spPr>
        <p:txBody>
          <a:bodyPr>
            <a:noAutofit/>
          </a:bodyPr>
          <a:lstStyle/>
          <a:p>
            <a:pPr>
              <a:lnSpc>
                <a:spcPts val="6480"/>
              </a:lnSpc>
            </a:pPr>
            <a:r>
              <a:rPr lang="en-US" altLang="zh-TW" sz="4800" spc="0" dirty="0">
                <a:solidFill>
                  <a:schemeClr val="tx1"/>
                </a:solidFill>
              </a:rPr>
              <a:t>5G</a:t>
            </a:r>
            <a:r>
              <a:rPr lang="zh-TW" altLang="en-US" sz="4800" spc="0" dirty="0">
                <a:solidFill>
                  <a:schemeClr val="tx1"/>
                </a:solidFill>
              </a:rPr>
              <a:t>在中國的發展</a:t>
            </a:r>
          </a:p>
        </p:txBody>
      </p:sp>
      <p:sp>
        <p:nvSpPr>
          <p:cNvPr id="23" name="文字方塊 3">
            <a:extLst>
              <a:ext uri="{FF2B5EF4-FFF2-40B4-BE49-F238E27FC236}">
                <a16:creationId xmlns:a16="http://schemas.microsoft.com/office/drawing/2014/main" id="{AE050BF4-5538-4910-8E30-5E756745D482}"/>
              </a:ext>
            </a:extLst>
          </p:cNvPr>
          <p:cNvSpPr txBox="1">
            <a:spLocks noChangeArrowheads="1"/>
          </p:cNvSpPr>
          <p:nvPr/>
        </p:nvSpPr>
        <p:spPr bwMode="auto">
          <a:xfrm>
            <a:off x="506559" y="1365574"/>
            <a:ext cx="10885341" cy="5115439"/>
          </a:xfrm>
          <a:prstGeom prst="rect">
            <a:avLst/>
          </a:prstGeom>
          <a:solidFill>
            <a:schemeClr val="accent6">
              <a:lumMod val="20000"/>
              <a:lumOff val="80000"/>
            </a:schemeClr>
          </a:solidFill>
          <a:ln>
            <a:noFill/>
          </a:ln>
        </p:spPr>
        <p:txBody>
          <a:bodyPr wrap="square">
            <a:spAutoFit/>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a:lnSpc>
                <a:spcPts val="4400"/>
              </a:lnSpc>
              <a:spcBef>
                <a:spcPct val="0"/>
              </a:spcBef>
              <a:buClrTx/>
              <a:buSzPct val="75000"/>
              <a:buFont typeface="Wingdings" panose="05000000000000000000" pitchFamily="2" charset="2"/>
              <a:buChar char="l"/>
            </a:pPr>
            <a:r>
              <a:rPr lang="zh-TW" altLang="en-US" sz="2800" dirty="0">
                <a:solidFill>
                  <a:schemeClr val="tx1"/>
                </a:solidFill>
                <a:latin typeface="DFKai-SB" panose="03000509000000000000" pitchFamily="65" charset="-120"/>
                <a:ea typeface="DFKai-SB" panose="03000509000000000000" pitchFamily="65" charset="-120"/>
              </a:rPr>
              <a:t>根據</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中國互聯網發展報告</a:t>
            </a:r>
            <a:r>
              <a:rPr lang="en-US" altLang="zh-TW" sz="2800" dirty="0">
                <a:solidFill>
                  <a:schemeClr val="tx1"/>
                </a:solidFill>
                <a:latin typeface="DFKai-SB" panose="03000509000000000000" pitchFamily="65" charset="-120"/>
                <a:ea typeface="DFKai-SB" panose="03000509000000000000" pitchFamily="65" charset="-120"/>
              </a:rPr>
              <a:t>(2021)》</a:t>
            </a:r>
            <a:r>
              <a:rPr lang="zh-TW" altLang="en-US" sz="2800" dirty="0">
                <a:solidFill>
                  <a:schemeClr val="tx1"/>
                </a:solidFill>
                <a:latin typeface="DFKai-SB" panose="03000509000000000000" pitchFamily="65" charset="-120"/>
                <a:ea typeface="DFKai-SB" panose="03000509000000000000" pitchFamily="65" charset="-120"/>
              </a:rPr>
              <a:t>顯示，</a:t>
            </a:r>
            <a:r>
              <a:rPr lang="en-US" altLang="zh-TW" sz="2800" dirty="0">
                <a:solidFill>
                  <a:schemeClr val="tx1"/>
                </a:solidFill>
                <a:latin typeface="DFKai-SB" panose="03000509000000000000" pitchFamily="65" charset="-120"/>
                <a:ea typeface="DFKai-SB" panose="03000509000000000000" pitchFamily="65" charset="-120"/>
              </a:rPr>
              <a:t>2020</a:t>
            </a:r>
            <a:r>
              <a:rPr lang="zh-TW" altLang="en-US" sz="2800" dirty="0">
                <a:solidFill>
                  <a:schemeClr val="tx1"/>
                </a:solidFill>
                <a:latin typeface="DFKai-SB" panose="03000509000000000000" pitchFamily="65" charset="-120"/>
                <a:ea typeface="DFKai-SB" panose="03000509000000000000" pitchFamily="65" charset="-120"/>
              </a:rPr>
              <a:t>年，中國互聯網行業實現快速發展，線民規模穩定增長。</a:t>
            </a:r>
            <a:endParaRPr lang="en-US" altLang="zh-TW" sz="2800" dirty="0">
              <a:solidFill>
                <a:schemeClr val="tx1"/>
              </a:solidFill>
              <a:latin typeface="DFKai-SB" panose="03000509000000000000" pitchFamily="65" charset="-120"/>
              <a:ea typeface="DFKai-SB" panose="03000509000000000000" pitchFamily="65" charset="-120"/>
            </a:endParaRPr>
          </a:p>
          <a:p>
            <a:pPr algn="just">
              <a:lnSpc>
                <a:spcPts val="4400"/>
              </a:lnSpc>
              <a:spcBef>
                <a:spcPct val="0"/>
              </a:spcBef>
              <a:buClrTx/>
              <a:buSzPct val="75000"/>
              <a:buFont typeface="Wingdings" panose="05000000000000000000" pitchFamily="2" charset="2"/>
              <a:buChar char="l"/>
            </a:pPr>
            <a:r>
              <a:rPr lang="zh-TW" altLang="en-US" sz="2800" dirty="0">
                <a:solidFill>
                  <a:schemeClr val="tx1"/>
                </a:solidFill>
                <a:latin typeface="DFKai-SB" panose="03000509000000000000" pitchFamily="65" charset="-120"/>
                <a:ea typeface="DFKai-SB" panose="03000509000000000000" pitchFamily="65" charset="-120"/>
              </a:rPr>
              <a:t>截至</a:t>
            </a:r>
            <a:r>
              <a:rPr lang="en-US" altLang="zh-TW" sz="2800" dirty="0">
                <a:solidFill>
                  <a:schemeClr val="tx1"/>
                </a:solidFill>
                <a:latin typeface="DFKai-SB" panose="03000509000000000000" pitchFamily="65" charset="-120"/>
                <a:ea typeface="DFKai-SB" panose="03000509000000000000" pitchFamily="65" charset="-120"/>
              </a:rPr>
              <a:t>2020</a:t>
            </a:r>
            <a:r>
              <a:rPr lang="zh-TW" altLang="en-US" sz="2800" dirty="0">
                <a:solidFill>
                  <a:schemeClr val="tx1"/>
                </a:solidFill>
                <a:latin typeface="DFKai-SB" panose="03000509000000000000" pitchFamily="65" charset="-120"/>
                <a:ea typeface="DFKai-SB" panose="03000509000000000000" pitchFamily="65" charset="-120"/>
              </a:rPr>
              <a:t>年底，中國</a:t>
            </a:r>
            <a:r>
              <a:rPr lang="en-US" altLang="zh-TW" sz="2800" dirty="0">
                <a:solidFill>
                  <a:schemeClr val="tx1"/>
                </a:solidFill>
                <a:latin typeface="DFKai-SB" panose="03000509000000000000" pitchFamily="65" charset="-120"/>
                <a:ea typeface="DFKai-SB" panose="03000509000000000000" pitchFamily="65" charset="-120"/>
              </a:rPr>
              <a:t>5G</a:t>
            </a:r>
            <a:r>
              <a:rPr lang="zh-TW" altLang="en-US" sz="2800" dirty="0">
                <a:solidFill>
                  <a:schemeClr val="tx1"/>
                </a:solidFill>
                <a:latin typeface="DFKai-SB" panose="03000509000000000000" pitchFamily="65" charset="-120"/>
                <a:ea typeface="DFKai-SB" panose="03000509000000000000" pitchFamily="65" charset="-120"/>
              </a:rPr>
              <a:t>網路使用者數超過</a:t>
            </a:r>
            <a:r>
              <a:rPr lang="en-US" altLang="zh-TW" sz="2800" dirty="0">
                <a:solidFill>
                  <a:schemeClr val="tx1"/>
                </a:solidFill>
                <a:latin typeface="DFKai-SB" panose="03000509000000000000" pitchFamily="65" charset="-120"/>
                <a:ea typeface="DFKai-SB" panose="03000509000000000000" pitchFamily="65" charset="-120"/>
              </a:rPr>
              <a:t>1.6</a:t>
            </a:r>
            <a:r>
              <a:rPr lang="zh-TW" altLang="en-US" sz="2800" dirty="0">
                <a:solidFill>
                  <a:schemeClr val="tx1"/>
                </a:solidFill>
                <a:latin typeface="DFKai-SB" panose="03000509000000000000" pitchFamily="65" charset="-120"/>
                <a:ea typeface="DFKai-SB" panose="03000509000000000000" pitchFamily="65" charset="-120"/>
              </a:rPr>
              <a:t>億，約佔全球</a:t>
            </a:r>
            <a:r>
              <a:rPr lang="en-US" altLang="zh-TW" sz="2800" dirty="0">
                <a:solidFill>
                  <a:schemeClr val="tx1"/>
                </a:solidFill>
                <a:latin typeface="DFKai-SB" panose="03000509000000000000" pitchFamily="65" charset="-120"/>
                <a:ea typeface="DFKai-SB" panose="03000509000000000000" pitchFamily="65" charset="-120"/>
              </a:rPr>
              <a:t>5G</a:t>
            </a:r>
            <a:r>
              <a:rPr lang="zh-TW" altLang="en-US" sz="2800" dirty="0">
                <a:solidFill>
                  <a:schemeClr val="tx1"/>
                </a:solidFill>
                <a:latin typeface="DFKai-SB" panose="03000509000000000000" pitchFamily="65" charset="-120"/>
                <a:ea typeface="DFKai-SB" panose="03000509000000000000" pitchFamily="65" charset="-120"/>
              </a:rPr>
              <a:t>總用戶數的</a:t>
            </a:r>
            <a:r>
              <a:rPr lang="en-US" altLang="zh-TW" sz="2800" dirty="0">
                <a:solidFill>
                  <a:schemeClr val="tx1"/>
                </a:solidFill>
                <a:latin typeface="DFKai-SB" panose="03000509000000000000" pitchFamily="65" charset="-120"/>
                <a:ea typeface="DFKai-SB" panose="03000509000000000000" pitchFamily="65" charset="-120"/>
              </a:rPr>
              <a:t>89%</a:t>
            </a:r>
            <a:r>
              <a:rPr lang="zh-TW" altLang="en-US" sz="2800" dirty="0">
                <a:solidFill>
                  <a:schemeClr val="tx1"/>
                </a:solidFill>
                <a:latin typeface="DFKai-SB" panose="03000509000000000000" pitchFamily="65" charset="-120"/>
                <a:ea typeface="DFKai-SB" panose="03000509000000000000" pitchFamily="65" charset="-120"/>
              </a:rPr>
              <a:t>。</a:t>
            </a:r>
          </a:p>
          <a:p>
            <a:pPr algn="just">
              <a:lnSpc>
                <a:spcPts val="4400"/>
              </a:lnSpc>
              <a:spcBef>
                <a:spcPct val="0"/>
              </a:spcBef>
              <a:buClrTx/>
              <a:buSzPct val="75000"/>
              <a:buFont typeface="Wingdings" panose="05000000000000000000" pitchFamily="2" charset="2"/>
              <a:buChar char="l"/>
            </a:pPr>
            <a:r>
              <a:rPr lang="zh-TW" altLang="en-US" sz="2800" dirty="0">
                <a:solidFill>
                  <a:schemeClr val="tx1"/>
                </a:solidFill>
                <a:latin typeface="DFKai-SB" panose="03000509000000000000" pitchFamily="65" charset="-120"/>
                <a:ea typeface="DFKai-SB" panose="03000509000000000000" pitchFamily="65" charset="-120"/>
              </a:rPr>
              <a:t>中國已建成全球最大光纖網路、</a:t>
            </a:r>
            <a:r>
              <a:rPr lang="en-US" altLang="zh-TW" sz="2800" dirty="0">
                <a:solidFill>
                  <a:schemeClr val="tx1"/>
                </a:solidFill>
                <a:latin typeface="DFKai-SB" panose="03000509000000000000" pitchFamily="65" charset="-120"/>
                <a:ea typeface="DFKai-SB" panose="03000509000000000000" pitchFamily="65" charset="-120"/>
              </a:rPr>
              <a:t>4G</a:t>
            </a:r>
            <a:r>
              <a:rPr lang="zh-TW" altLang="en-US" sz="2800" dirty="0">
                <a:solidFill>
                  <a:schemeClr val="tx1"/>
                </a:solidFill>
                <a:latin typeface="DFKai-SB" panose="03000509000000000000" pitchFamily="65" charset="-120"/>
                <a:ea typeface="DFKai-SB" panose="03000509000000000000" pitchFamily="65" charset="-120"/>
              </a:rPr>
              <a:t>和</a:t>
            </a:r>
            <a:r>
              <a:rPr lang="en-US" altLang="zh-TW" sz="2800" dirty="0">
                <a:solidFill>
                  <a:schemeClr val="tx1"/>
                </a:solidFill>
                <a:latin typeface="DFKai-SB" panose="03000509000000000000" pitchFamily="65" charset="-120"/>
                <a:ea typeface="DFKai-SB" panose="03000509000000000000" pitchFamily="65" charset="-120"/>
              </a:rPr>
              <a:t>5G</a:t>
            </a:r>
            <a:r>
              <a:rPr lang="zh-TW" altLang="en-US" sz="2800" dirty="0">
                <a:solidFill>
                  <a:schemeClr val="tx1"/>
                </a:solidFill>
                <a:latin typeface="DFKai-SB" panose="03000509000000000000" pitchFamily="65" charset="-120"/>
                <a:ea typeface="DFKai-SB" panose="03000509000000000000" pitchFamily="65" charset="-120"/>
              </a:rPr>
              <a:t>獨立組網網路，目前</a:t>
            </a:r>
            <a:r>
              <a:rPr lang="en-US" altLang="zh-TW" sz="2800" dirty="0">
                <a:solidFill>
                  <a:schemeClr val="tx1"/>
                </a:solidFill>
                <a:latin typeface="DFKai-SB" panose="03000509000000000000" pitchFamily="65" charset="-120"/>
                <a:ea typeface="DFKai-SB" panose="03000509000000000000" pitchFamily="65" charset="-120"/>
              </a:rPr>
              <a:t>5G</a:t>
            </a:r>
            <a:r>
              <a:rPr lang="zh-TW" altLang="en-US" sz="2800" dirty="0">
                <a:solidFill>
                  <a:schemeClr val="tx1"/>
                </a:solidFill>
                <a:latin typeface="DFKai-SB" panose="03000509000000000000" pitchFamily="65" charset="-120"/>
                <a:ea typeface="DFKai-SB" panose="03000509000000000000" pitchFamily="65" charset="-120"/>
              </a:rPr>
              <a:t>已建成基站</a:t>
            </a:r>
            <a:r>
              <a:rPr lang="en-US" altLang="zh-TW" sz="2800" dirty="0">
                <a:solidFill>
                  <a:schemeClr val="tx1"/>
                </a:solidFill>
                <a:latin typeface="DFKai-SB" panose="03000509000000000000" pitchFamily="65" charset="-120"/>
                <a:ea typeface="DFKai-SB" panose="03000509000000000000" pitchFamily="65" charset="-120"/>
              </a:rPr>
              <a:t>91.6</a:t>
            </a:r>
            <a:r>
              <a:rPr lang="zh-TW" altLang="en-US" sz="2800" dirty="0">
                <a:solidFill>
                  <a:schemeClr val="tx1"/>
                </a:solidFill>
                <a:latin typeface="DFKai-SB" panose="03000509000000000000" pitchFamily="65" charset="-120"/>
                <a:ea typeface="DFKai-SB" panose="03000509000000000000" pitchFamily="65" charset="-120"/>
              </a:rPr>
              <a:t>萬個，佔全球</a:t>
            </a:r>
            <a:r>
              <a:rPr lang="en-US" altLang="zh-TW" sz="2800" dirty="0">
                <a:solidFill>
                  <a:schemeClr val="tx1"/>
                </a:solidFill>
                <a:latin typeface="DFKai-SB" panose="03000509000000000000" pitchFamily="65" charset="-120"/>
                <a:ea typeface="DFKai-SB" panose="03000509000000000000" pitchFamily="65" charset="-120"/>
              </a:rPr>
              <a:t>70%</a:t>
            </a:r>
            <a:r>
              <a:rPr lang="zh-TW" altLang="en-US" sz="2800" dirty="0">
                <a:solidFill>
                  <a:schemeClr val="tx1"/>
                </a:solidFill>
                <a:latin typeface="DFKai-SB" panose="03000509000000000000" pitchFamily="65" charset="-120"/>
                <a:ea typeface="DFKai-SB" panose="03000509000000000000" pitchFamily="65" charset="-120"/>
              </a:rPr>
              <a:t>。</a:t>
            </a:r>
            <a:endParaRPr lang="en-US" altLang="zh-TW" sz="2800" dirty="0">
              <a:solidFill>
                <a:schemeClr val="tx1"/>
              </a:solidFill>
              <a:latin typeface="DFKai-SB" panose="03000509000000000000" pitchFamily="65" charset="-120"/>
              <a:ea typeface="DFKai-SB" panose="03000509000000000000" pitchFamily="65" charset="-120"/>
            </a:endParaRPr>
          </a:p>
          <a:p>
            <a:pPr algn="just">
              <a:lnSpc>
                <a:spcPts val="4400"/>
              </a:lnSpc>
              <a:spcBef>
                <a:spcPct val="0"/>
              </a:spcBef>
              <a:buClrTx/>
              <a:buSzPct val="75000"/>
              <a:buFont typeface="Wingdings" panose="05000000000000000000" pitchFamily="2" charset="2"/>
              <a:buChar char="l"/>
            </a:pPr>
            <a:r>
              <a:rPr lang="zh-TW" altLang="en-US" sz="2800" dirty="0">
                <a:solidFill>
                  <a:schemeClr val="tx1"/>
                </a:solidFill>
                <a:latin typeface="DFKai-SB" panose="03000509000000000000" pitchFamily="65" charset="-120"/>
                <a:ea typeface="DFKai-SB" panose="03000509000000000000" pitchFamily="65" charset="-120"/>
              </a:rPr>
              <a:t>中國下一步將加強對</a:t>
            </a:r>
            <a:r>
              <a:rPr lang="en-US" altLang="zh-TW" sz="2800" dirty="0">
                <a:solidFill>
                  <a:schemeClr val="tx1"/>
                </a:solidFill>
                <a:latin typeface="DFKai-SB" panose="03000509000000000000" pitchFamily="65" charset="-120"/>
                <a:ea typeface="DFKai-SB" panose="03000509000000000000" pitchFamily="65" charset="-120"/>
              </a:rPr>
              <a:t>5G</a:t>
            </a:r>
            <a:r>
              <a:rPr lang="zh-TW" altLang="en-US" sz="2800" dirty="0">
                <a:solidFill>
                  <a:schemeClr val="tx1"/>
                </a:solidFill>
                <a:latin typeface="DFKai-SB" panose="03000509000000000000" pitchFamily="65" charset="-120"/>
                <a:ea typeface="DFKai-SB" panose="03000509000000000000" pitchFamily="65" charset="-120"/>
              </a:rPr>
              <a:t>、大資料</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大數據</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、基礎軟體</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軟件</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、工業軟體</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軟件</a:t>
            </a:r>
            <a:r>
              <a:rPr lang="en-US" altLang="zh-TW"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、人工智慧等基礎核心技術的支援和投入力度，推進產業基礎高級化和產業鏈現代化。</a:t>
            </a:r>
          </a:p>
        </p:txBody>
      </p:sp>
    </p:spTree>
    <p:extLst>
      <p:ext uri="{BB962C8B-B14F-4D97-AF65-F5344CB8AC3E}">
        <p14:creationId xmlns:p14="http://schemas.microsoft.com/office/powerpoint/2010/main" val="111265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F08EC7D0-D45C-4919-8082-1DA181710B73}"/>
              </a:ext>
            </a:extLst>
          </p:cNvPr>
          <p:cNvSpPr/>
          <p:nvPr/>
        </p:nvSpPr>
        <p:spPr>
          <a:xfrm>
            <a:off x="9323458" y="74176"/>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資料三</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16" name="標題 2">
            <a:extLst>
              <a:ext uri="{FF2B5EF4-FFF2-40B4-BE49-F238E27FC236}">
                <a16:creationId xmlns:a16="http://schemas.microsoft.com/office/drawing/2014/main" id="{62E77F51-05DA-47B4-BD56-27A81D295572}"/>
              </a:ext>
            </a:extLst>
          </p:cNvPr>
          <p:cNvSpPr>
            <a:spLocks noGrp="1"/>
          </p:cNvSpPr>
          <p:nvPr>
            <p:ph type="title"/>
          </p:nvPr>
        </p:nvSpPr>
        <p:spPr>
          <a:xfrm>
            <a:off x="268137" y="227881"/>
            <a:ext cx="5025019" cy="1002052"/>
          </a:xfrm>
          <a:noFill/>
        </p:spPr>
        <p:txBody>
          <a:bodyPr>
            <a:normAutofit/>
          </a:bodyPr>
          <a:lstStyle/>
          <a:p>
            <a:pPr>
              <a:lnSpc>
                <a:spcPts val="6480"/>
              </a:lnSpc>
            </a:pPr>
            <a:r>
              <a:rPr lang="en-US" altLang="zh-HK" sz="5400" dirty="0">
                <a:solidFill>
                  <a:schemeClr val="tx1"/>
                </a:solidFill>
              </a:rPr>
              <a:t>5G</a:t>
            </a:r>
            <a:r>
              <a:rPr lang="zh-TW" altLang="en-US" sz="5400" dirty="0">
                <a:solidFill>
                  <a:schemeClr val="tx1"/>
                </a:solidFill>
              </a:rPr>
              <a:t>生活</a:t>
            </a:r>
            <a:r>
              <a:rPr lang="en-US" altLang="zh-TW" sz="5400" dirty="0">
                <a:solidFill>
                  <a:schemeClr val="tx1"/>
                </a:solidFill>
              </a:rPr>
              <a:t>/</a:t>
            </a:r>
            <a:r>
              <a:rPr lang="zh-TW" altLang="en-US" sz="5400" dirty="0">
                <a:solidFill>
                  <a:schemeClr val="tx1"/>
                </a:solidFill>
              </a:rPr>
              <a:t>醫療</a:t>
            </a:r>
            <a:endParaRPr lang="zh-HK" altLang="en-US" sz="5400" dirty="0">
              <a:solidFill>
                <a:schemeClr val="tx1"/>
              </a:solidFill>
            </a:endParaRPr>
          </a:p>
        </p:txBody>
      </p:sp>
      <p:sp>
        <p:nvSpPr>
          <p:cNvPr id="18" name="Rectangle 7">
            <a:extLst>
              <a:ext uri="{FF2B5EF4-FFF2-40B4-BE49-F238E27FC236}">
                <a16:creationId xmlns:a16="http://schemas.microsoft.com/office/drawing/2014/main" id="{3A47B077-28A3-4F32-BE79-C2310491389E}"/>
              </a:ext>
            </a:extLst>
          </p:cNvPr>
          <p:cNvSpPr/>
          <p:nvPr/>
        </p:nvSpPr>
        <p:spPr>
          <a:xfrm>
            <a:off x="268136" y="3425323"/>
            <a:ext cx="3332313" cy="523220"/>
          </a:xfrm>
          <a:prstGeom prst="rect">
            <a:avLst/>
          </a:prstGeom>
        </p:spPr>
        <p:txBody>
          <a:bodyPr wrap="square">
            <a:spAutoFit/>
          </a:bodyPr>
          <a:lstStyle/>
          <a:p>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新世代應用展館」在港揭幕 展示多項</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技術應用方案</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GB" altLang="zh-HK"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Rectangle 9">
            <a:extLst>
              <a:ext uri="{FF2B5EF4-FFF2-40B4-BE49-F238E27FC236}">
                <a16:creationId xmlns:a16="http://schemas.microsoft.com/office/drawing/2014/main" id="{9C741DAF-7496-49B2-9FE9-044EA3928223}"/>
              </a:ext>
            </a:extLst>
          </p:cNvPr>
          <p:cNvSpPr/>
          <p:nvPr/>
        </p:nvSpPr>
        <p:spPr>
          <a:xfrm>
            <a:off x="197689" y="6267156"/>
            <a:ext cx="3259886" cy="523220"/>
          </a:xfrm>
          <a:prstGeom prst="rect">
            <a:avLst/>
          </a:prstGeom>
        </p:spPr>
        <p:txBody>
          <a:bodyPr wrap="square">
            <a:spAutoFit/>
          </a:bodyPr>
          <a:lstStyle/>
          <a:p>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浙江出台</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產業發展實施意見 打造</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網絡建設先行區</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a:extLst>
              <a:ext uri="{FF2B5EF4-FFF2-40B4-BE49-F238E27FC236}">
                <a16:creationId xmlns:a16="http://schemas.microsoft.com/office/drawing/2014/main" id="{3FCE0784-6241-43D3-86C0-89297F53D4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9615" y="2000542"/>
            <a:ext cx="1181101" cy="1181101"/>
          </a:xfrm>
          <a:prstGeom prst="rect">
            <a:avLst/>
          </a:prstGeom>
        </p:spPr>
      </p:pic>
      <p:pic>
        <p:nvPicPr>
          <p:cNvPr id="3" name="圖片 2">
            <a:extLst>
              <a:ext uri="{FF2B5EF4-FFF2-40B4-BE49-F238E27FC236}">
                <a16:creationId xmlns:a16="http://schemas.microsoft.com/office/drawing/2014/main" id="{DD5B9868-757A-4C2E-A06D-30928340E4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2428" y="4582054"/>
            <a:ext cx="1188288" cy="1188288"/>
          </a:xfrm>
          <a:prstGeom prst="rect">
            <a:avLst/>
          </a:prstGeom>
        </p:spPr>
      </p:pic>
      <p:sp>
        <p:nvSpPr>
          <p:cNvPr id="10" name="矩形 9">
            <a:extLst>
              <a:ext uri="{FF2B5EF4-FFF2-40B4-BE49-F238E27FC236}">
                <a16:creationId xmlns:a16="http://schemas.microsoft.com/office/drawing/2014/main" id="{5FB7C6C5-092D-4A2A-9746-DE29886EAF4E}"/>
              </a:ext>
            </a:extLst>
          </p:cNvPr>
          <p:cNvSpPr/>
          <p:nvPr/>
        </p:nvSpPr>
        <p:spPr>
          <a:xfrm>
            <a:off x="4849463" y="3081950"/>
            <a:ext cx="2825218" cy="307777"/>
          </a:xfrm>
          <a:prstGeom prst="rect">
            <a:avLst/>
          </a:prstGeom>
        </p:spPr>
        <p:txBody>
          <a:bodyPr wrap="square">
            <a:spAutoFit/>
          </a:bodyPr>
          <a:lstStyle/>
          <a:p>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新華網</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技術為智慧醫療添翼</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a:extLst>
              <a:ext uri="{FF2B5EF4-FFF2-40B4-BE49-F238E27FC236}">
                <a16:creationId xmlns:a16="http://schemas.microsoft.com/office/drawing/2014/main" id="{739EBCFF-F987-4975-9BB4-4950CFFAB66F}"/>
              </a:ext>
            </a:extLst>
          </p:cNvPr>
          <p:cNvSpPr/>
          <p:nvPr/>
        </p:nvSpPr>
        <p:spPr>
          <a:xfrm>
            <a:off x="9410700" y="5475445"/>
            <a:ext cx="2583611" cy="523220"/>
          </a:xfrm>
          <a:prstGeom prst="rect">
            <a:avLst/>
          </a:prstGeom>
        </p:spPr>
        <p:txBody>
          <a:bodyPr wrap="square">
            <a:spAutoFit/>
          </a:bodyPr>
          <a:lstStyle/>
          <a:p>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中國新聞網</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金川集團龍首礦：</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智慧巡檢機器人上線運行</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HK"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4" name="圖片 13">
            <a:extLst>
              <a:ext uri="{FF2B5EF4-FFF2-40B4-BE49-F238E27FC236}">
                <a16:creationId xmlns:a16="http://schemas.microsoft.com/office/drawing/2014/main" id="{B7ECC822-BFBC-41EA-88AB-D06B7DD4D8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3432" y="1941107"/>
            <a:ext cx="1140843" cy="1140843"/>
          </a:xfrm>
          <a:prstGeom prst="rect">
            <a:avLst/>
          </a:prstGeom>
        </p:spPr>
      </p:pic>
      <p:pic>
        <p:nvPicPr>
          <p:cNvPr id="25" name="圖片 24">
            <a:extLst>
              <a:ext uri="{FF2B5EF4-FFF2-40B4-BE49-F238E27FC236}">
                <a16:creationId xmlns:a16="http://schemas.microsoft.com/office/drawing/2014/main" id="{F49D076C-797F-40AE-B501-01C7AD6177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2501" y="4381199"/>
            <a:ext cx="1188288" cy="1188288"/>
          </a:xfrm>
          <a:prstGeom prst="rect">
            <a:avLst/>
          </a:prstGeom>
        </p:spPr>
      </p:pic>
      <p:sp>
        <p:nvSpPr>
          <p:cNvPr id="27" name="矩形 26">
            <a:extLst>
              <a:ext uri="{FF2B5EF4-FFF2-40B4-BE49-F238E27FC236}">
                <a16:creationId xmlns:a16="http://schemas.microsoft.com/office/drawing/2014/main" id="{B25E4C4F-EB20-48F8-BE67-9782275FFA3C}"/>
              </a:ext>
            </a:extLst>
          </p:cNvPr>
          <p:cNvSpPr/>
          <p:nvPr/>
        </p:nvSpPr>
        <p:spPr>
          <a:xfrm>
            <a:off x="4764343" y="6005546"/>
            <a:ext cx="3487079" cy="523220"/>
          </a:xfrm>
          <a:prstGeom prst="rect">
            <a:avLst/>
          </a:prstGeom>
        </p:spPr>
        <p:txBody>
          <a:bodyPr wrap="square">
            <a:spAutoFit/>
          </a:bodyPr>
          <a:lstStyle/>
          <a:p>
            <a:r>
              <a:rPr lang="zh-CN" altLang="en-US"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湖北省人民政府</a:t>
            </a:r>
            <a:r>
              <a:rPr lang="en-US" altLang="zh-CN"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湖北聯通：加快</a:t>
            </a:r>
            <a:r>
              <a:rPr lang="en-US" altLang="zh-CN"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5G</a:t>
            </a:r>
            <a:r>
              <a:rPr lang="zh-CN" altLang="en-US"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工業互聯網商用步伐 點燃數位化轉型新引擎</a:t>
            </a:r>
            <a:r>
              <a:rPr lang="en-US" altLang="zh-CN" sz="1400" kern="100" dirty="0">
                <a:solidFill>
                  <a:schemeClr val="accent6">
                    <a:lumMod val="50000"/>
                  </a:schemeClr>
                </a:solidFill>
                <a:latin typeface="標楷體" panose="03000509000000000000" pitchFamily="65" charset="-120"/>
                <a:ea typeface="標楷體" panose="03000509000000000000" pitchFamily="65" charset="-120"/>
                <a:cs typeface="Times New Roman" panose="02020603050405020304" pitchFamily="18" charset="0"/>
              </a:rPr>
              <a:t>〉</a:t>
            </a:r>
            <a:endParaRPr lang="zh-HK" altLang="en-US" sz="1400" dirty="0">
              <a:solidFill>
                <a:schemeClr val="accent6">
                  <a:lumMod val="50000"/>
                </a:schemeClr>
              </a:solidFill>
            </a:endParaRPr>
          </a:p>
        </p:txBody>
      </p:sp>
      <p:pic>
        <p:nvPicPr>
          <p:cNvPr id="28" name="圖片 27">
            <a:extLst>
              <a:ext uri="{FF2B5EF4-FFF2-40B4-BE49-F238E27FC236}">
                <a16:creationId xmlns:a16="http://schemas.microsoft.com/office/drawing/2014/main" id="{AAC359A8-F6EA-4733-87B7-B764BD8A6B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6402" y="4863126"/>
            <a:ext cx="1142421" cy="1142421"/>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C3E28224-F216-44C1-B3AF-9AAE876CA59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6343" y="1213717"/>
            <a:ext cx="2823271" cy="2250141"/>
          </a:xfrm>
          <a:prstGeom prst="rect">
            <a:avLst/>
          </a:prstGeom>
        </p:spPr>
      </p:pic>
      <p:pic>
        <p:nvPicPr>
          <p:cNvPr id="15" name="Picture 14">
            <a:extLst>
              <a:ext uri="{FF2B5EF4-FFF2-40B4-BE49-F238E27FC236}">
                <a16:creationId xmlns:a16="http://schemas.microsoft.com/office/drawing/2014/main" id="{F4CC41C2-95DA-44FD-B0C9-D9F7E414E95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51591" y="3896928"/>
            <a:ext cx="2766694" cy="2015501"/>
          </a:xfrm>
          <a:prstGeom prst="rect">
            <a:avLst/>
          </a:prstGeom>
        </p:spPr>
      </p:pic>
      <p:pic>
        <p:nvPicPr>
          <p:cNvPr id="19" name="Picture 18" descr="A picture containing text, indoor, person, working&#10;&#10;Description automatically generated">
            <a:extLst>
              <a:ext uri="{FF2B5EF4-FFF2-40B4-BE49-F238E27FC236}">
                <a16:creationId xmlns:a16="http://schemas.microsoft.com/office/drawing/2014/main" id="{B4C8DF06-AC1A-42DF-B16D-65812F50E6D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9312" y="1168245"/>
            <a:ext cx="2969780" cy="1979853"/>
          </a:xfrm>
          <a:prstGeom prst="rect">
            <a:avLst/>
          </a:prstGeom>
        </p:spPr>
      </p:pic>
      <p:pic>
        <p:nvPicPr>
          <p:cNvPr id="22" name="Picture 21" descr="A picture containing text, building&#10;&#10;Description automatically generated">
            <a:extLst>
              <a:ext uri="{FF2B5EF4-FFF2-40B4-BE49-F238E27FC236}">
                <a16:creationId xmlns:a16="http://schemas.microsoft.com/office/drawing/2014/main" id="{5BFE12A3-8101-4DB6-BB65-50F91F3286D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145911" y="2528601"/>
            <a:ext cx="2735831" cy="1828800"/>
          </a:xfrm>
          <a:prstGeom prst="rect">
            <a:avLst/>
          </a:prstGeom>
        </p:spPr>
      </p:pic>
      <p:pic>
        <p:nvPicPr>
          <p:cNvPr id="31" name="Picture 30" descr="A picture containing outdoor, ground, transport&#10;&#10;Description automatically generated">
            <a:extLst>
              <a:ext uri="{FF2B5EF4-FFF2-40B4-BE49-F238E27FC236}">
                <a16:creationId xmlns:a16="http://schemas.microsoft.com/office/drawing/2014/main" id="{5ACEA5E9-5A19-4BC8-B55F-E494C4F61F9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b="-8082"/>
          <a:stretch/>
        </p:blipFill>
        <p:spPr>
          <a:xfrm>
            <a:off x="617911" y="4115310"/>
            <a:ext cx="2368985" cy="2326268"/>
          </a:xfrm>
          <a:prstGeom prst="rect">
            <a:avLst/>
          </a:prstGeom>
        </p:spPr>
      </p:pic>
    </p:spTree>
    <p:extLst>
      <p:ext uri="{BB962C8B-B14F-4D97-AF65-F5344CB8AC3E}">
        <p14:creationId xmlns:p14="http://schemas.microsoft.com/office/powerpoint/2010/main" val="4054536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671328" y="1775063"/>
            <a:ext cx="7817549" cy="198449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中國近年如何在日常生活及醫療中</a:t>
            </a:r>
            <a:endParaRPr lang="en-US" altLang="zh-TW" sz="3600" dirty="0">
              <a:solidFill>
                <a:srgbClr val="3F50A4"/>
              </a:solidFill>
              <a:latin typeface="Arial" panose="020B0604020202020204" pitchFamily="34" charset="0"/>
              <a:cs typeface="Arial" panose="020B0604020202020204" pitchFamily="34" charset="0"/>
            </a:endParaRPr>
          </a:p>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運用新一代資訊技術</a:t>
            </a:r>
            <a:r>
              <a:rPr lang="en-US" altLang="zh-TW" sz="3600" dirty="0">
                <a:solidFill>
                  <a:srgbClr val="3F50A4"/>
                </a:solidFill>
                <a:latin typeface="Arial" panose="020B0604020202020204" pitchFamily="34" charset="0"/>
                <a:cs typeface="Arial" panose="020B0604020202020204" pitchFamily="34" charset="0"/>
              </a:rPr>
              <a:t>(5G)</a:t>
            </a:r>
            <a:r>
              <a:rPr lang="zh-TW" altLang="en-US" sz="3600" dirty="0">
                <a:solidFill>
                  <a:srgbClr val="3F50A4"/>
                </a:solidFill>
                <a:latin typeface="Arial" panose="020B0604020202020204" pitchFamily="34" charset="0"/>
                <a:cs typeface="Arial" panose="020B0604020202020204" pitchFamily="34" charset="0"/>
              </a:rPr>
              <a:t>？</a:t>
            </a:r>
            <a:endParaRPr lang="en-US" altLang="zh-TW" sz="3600" dirty="0">
              <a:solidFill>
                <a:srgbClr val="3F50A4"/>
              </a:solidFill>
              <a:latin typeface="Arial" panose="020B0604020202020204" pitchFamily="34" charset="0"/>
              <a:cs typeface="Arial" panose="020B0604020202020204" pitchFamily="34" charset="0"/>
            </a:endParaRPr>
          </a:p>
        </p:txBody>
      </p:sp>
      <p:sp>
        <p:nvSpPr>
          <p:cNvPr id="11" name="Rectangle: Top Corners Rounded 10">
            <a:extLst>
              <a:ext uri="{FF2B5EF4-FFF2-40B4-BE49-F238E27FC236}">
                <a16:creationId xmlns:a16="http://schemas.microsoft.com/office/drawing/2014/main" id="{CBD86DFB-03CC-4E30-AE77-271E1E6A9FC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D11B386E-ED9B-4059-9E2E-F357B1D1ACA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sp>
        <p:nvSpPr>
          <p:cNvPr id="8" name="Oval 6">
            <a:extLst>
              <a:ext uri="{FF2B5EF4-FFF2-40B4-BE49-F238E27FC236}">
                <a16:creationId xmlns:a16="http://schemas.microsoft.com/office/drawing/2014/main" id="{403C0BB5-48BA-4B61-83FA-D65970C0897C}"/>
              </a:ext>
            </a:extLst>
          </p:cNvPr>
          <p:cNvSpPr/>
          <p:nvPr/>
        </p:nvSpPr>
        <p:spPr>
          <a:xfrm>
            <a:off x="7685707" y="3071932"/>
            <a:ext cx="2180283"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US" altLang="zh-TW" sz="2400" b="1" dirty="0"/>
              <a:t>2</a:t>
            </a:r>
            <a:endParaRPr lang="en-HK" sz="2400" b="1" dirty="0"/>
          </a:p>
        </p:txBody>
      </p:sp>
    </p:spTree>
    <p:extLst>
      <p:ext uri="{BB962C8B-B14F-4D97-AF65-F5344CB8AC3E}">
        <p14:creationId xmlns:p14="http://schemas.microsoft.com/office/powerpoint/2010/main" val="17106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547008DA-C020-4A0F-8AF9-F145CB7837E2}"/>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學習重點二：</a:t>
            </a:r>
            <a:endParaRPr lang="en-HK" altLang="zh-TW" dirty="0">
              <a:solidFill>
                <a:srgbClr val="EC418C"/>
              </a:solidFill>
              <a:latin typeface="+mn-ea"/>
              <a:ea typeface="+mn-ea"/>
            </a:endParaRPr>
          </a:p>
          <a:p>
            <a:pPr>
              <a:lnSpc>
                <a:spcPct val="150000"/>
              </a:lnSpc>
              <a:spcBef>
                <a:spcPts val="0"/>
              </a:spcBef>
            </a:pPr>
            <a:r>
              <a:rPr lang="zh-TW" altLang="en-US" sz="3200" b="1" dirty="0">
                <a:solidFill>
                  <a:srgbClr val="EC418C"/>
                </a:solidFill>
                <a:latin typeface="+mn-ea"/>
                <a:ea typeface="+mn-ea"/>
              </a:rPr>
              <a:t>近年國家在不同領域取得的成就 </a:t>
            </a:r>
            <a:r>
              <a:rPr lang="en-HK" altLang="zh-TW" sz="3200" b="1" dirty="0">
                <a:solidFill>
                  <a:srgbClr val="EC418C"/>
                </a:solidFill>
                <a:latin typeface="+mn-ea"/>
                <a:ea typeface="+mn-ea"/>
              </a:rPr>
              <a:t>(</a:t>
            </a:r>
            <a:r>
              <a:rPr lang="zh-TW" altLang="en-US" sz="3200" b="1" dirty="0">
                <a:solidFill>
                  <a:srgbClr val="EC418C"/>
                </a:solidFill>
                <a:latin typeface="+mn-ea"/>
                <a:ea typeface="+mn-ea"/>
              </a:rPr>
              <a:t>共六節</a:t>
            </a:r>
            <a:r>
              <a:rPr lang="en-US" altLang="zh-TW" sz="3200" b="1" dirty="0">
                <a:solidFill>
                  <a:srgbClr val="EC418C"/>
                </a:solidFill>
                <a:latin typeface="+mn-ea"/>
                <a:ea typeface="+mn-ea"/>
              </a:rPr>
              <a:t>)</a:t>
            </a:r>
            <a:r>
              <a:rPr lang="zh-TW" altLang="en-US" sz="3200" b="1" dirty="0">
                <a:solidFill>
                  <a:srgbClr val="EC418C"/>
                </a:solidFill>
                <a:latin typeface="+mn-ea"/>
                <a:ea typeface="+mn-ea"/>
              </a:rPr>
              <a:t> </a:t>
            </a:r>
            <a:endParaRPr lang="en-US" sz="3200" b="1" dirty="0">
              <a:solidFill>
                <a:srgbClr val="EC418C"/>
              </a:solidFill>
              <a:latin typeface="+mn-ea"/>
              <a:ea typeface="+mn-ea"/>
            </a:endParaRPr>
          </a:p>
        </p:txBody>
      </p:sp>
      <p:sp>
        <p:nvSpPr>
          <p:cNvPr id="9" name="Title 3">
            <a:extLst>
              <a:ext uri="{FF2B5EF4-FFF2-40B4-BE49-F238E27FC236}">
                <a16:creationId xmlns:a16="http://schemas.microsoft.com/office/drawing/2014/main" id="{4F4D5031-85C7-4D86-9546-6F80102123D6}"/>
              </a:ext>
            </a:extLst>
          </p:cNvPr>
          <p:cNvSpPr txBox="1">
            <a:spLocks/>
          </p:cNvSpPr>
          <p:nvPr/>
        </p:nvSpPr>
        <p:spPr>
          <a:xfrm>
            <a:off x="420407" y="3675958"/>
            <a:ext cx="11233711" cy="18463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i="0" kern="1200" spc="300">
                <a:solidFill>
                  <a:schemeClr val="bg1"/>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dirty="0">
                <a:latin typeface="+mn-ea"/>
                <a:ea typeface="+mn-ea"/>
              </a:rPr>
              <a:t>近年國家在高新科技</a:t>
            </a:r>
            <a:r>
              <a:rPr lang="en-US" altLang="zh-TW" dirty="0">
                <a:latin typeface="+mn-ea"/>
                <a:ea typeface="+mn-ea"/>
              </a:rPr>
              <a:t>/</a:t>
            </a:r>
            <a:r>
              <a:rPr lang="zh-TW" altLang="en-US" dirty="0">
                <a:latin typeface="+mn-ea"/>
                <a:ea typeface="+mn-ea"/>
              </a:rPr>
              <a:t>太空</a:t>
            </a:r>
            <a:br>
              <a:rPr lang="zh-TW" altLang="en-US" dirty="0">
                <a:latin typeface="+mn-ea"/>
                <a:ea typeface="+mn-ea"/>
              </a:rPr>
            </a:br>
            <a:r>
              <a:rPr lang="zh-TW" altLang="en-US" dirty="0">
                <a:latin typeface="+mn-ea"/>
                <a:ea typeface="+mn-ea"/>
              </a:rPr>
              <a:t>取得的成就</a:t>
            </a:r>
            <a:endParaRPr lang="en-US" dirty="0">
              <a:latin typeface="+mn-ea"/>
              <a:ea typeface="+mn-ea"/>
            </a:endParaRPr>
          </a:p>
        </p:txBody>
      </p:sp>
      <p:sp>
        <p:nvSpPr>
          <p:cNvPr id="10" name="Text Placeholder 4">
            <a:extLst>
              <a:ext uri="{FF2B5EF4-FFF2-40B4-BE49-F238E27FC236}">
                <a16:creationId xmlns:a16="http://schemas.microsoft.com/office/drawing/2014/main" id="{4689842F-DC17-4E8E-8332-10F25656728A}"/>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第一節</a:t>
            </a:r>
            <a:endParaRPr lang="en-US" sz="3200" dirty="0">
              <a:solidFill>
                <a:schemeClr val="bg1"/>
              </a:solidFill>
              <a:latin typeface="+mn-ea"/>
              <a:ea typeface="+mn-ea"/>
            </a:endParaRPr>
          </a:p>
        </p:txBody>
      </p:sp>
    </p:spTree>
    <p:extLst>
      <p:ext uri="{BB962C8B-B14F-4D97-AF65-F5344CB8AC3E}">
        <p14:creationId xmlns:p14="http://schemas.microsoft.com/office/powerpoint/2010/main" val="56427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4A93AB72-D1C5-4782-A999-CD2D62A0D831}"/>
              </a:ext>
            </a:extLst>
          </p:cNvPr>
          <p:cNvSpPr/>
          <p:nvPr/>
        </p:nvSpPr>
        <p:spPr>
          <a:xfrm>
            <a:off x="273699" y="1140512"/>
            <a:ext cx="8834442" cy="2005614"/>
          </a:xfrm>
          <a:prstGeom prst="rect">
            <a:avLst/>
          </a:prstGeom>
          <a:solidFill>
            <a:schemeClr val="bg2">
              <a:lumMod val="20000"/>
              <a:lumOff val="80000"/>
            </a:schemeClr>
          </a:solidFill>
          <a:ln w="19050">
            <a:noFill/>
          </a:ln>
        </p:spPr>
        <p:txBody>
          <a:bodyPr wrap="square">
            <a:spAutoFit/>
          </a:bodyPr>
          <a:lstStyle/>
          <a:p>
            <a:pPr algn="just">
              <a:lnSpc>
                <a:spcPts val="3840"/>
              </a:lnSpc>
            </a:pPr>
            <a:r>
              <a:rPr lang="zh-TW"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智慧城市</a:t>
            </a:r>
            <a:r>
              <a:rPr lang="en-US"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新一代</a:t>
            </a:r>
            <a:r>
              <a:rPr lang="en-US"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回收機</a:t>
            </a:r>
            <a:endParaRPr lang="zh-TW"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3840"/>
              </a:lnSpc>
              <a:spcAft>
                <a:spcPts val="0"/>
              </a:spcAft>
            </a:pPr>
            <a:r>
              <a:rPr lang="zh-TW"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「大灣區</a:t>
            </a:r>
            <a:r>
              <a:rPr lang="en-US"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產業聯盟」展出一款智慧塑膠瓶回收機。它通過</a:t>
            </a:r>
            <a:r>
              <a:rPr lang="en-US"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技術，可辨認出塑膠瓶的形狀，進行自動分類，方便回收處理。</a:t>
            </a:r>
            <a:r>
              <a:rPr lang="zh-TW"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資料來源：</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新世代應用展館」在港揭幕 展示多項</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技術應用方案</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9">
            <a:extLst>
              <a:ext uri="{FF2B5EF4-FFF2-40B4-BE49-F238E27FC236}">
                <a16:creationId xmlns:a16="http://schemas.microsoft.com/office/drawing/2014/main" id="{7EEFCD12-87E4-425F-8AF3-6C8F1AA905ED}"/>
              </a:ext>
            </a:extLst>
          </p:cNvPr>
          <p:cNvSpPr/>
          <p:nvPr/>
        </p:nvSpPr>
        <p:spPr>
          <a:xfrm>
            <a:off x="3544478" y="3401786"/>
            <a:ext cx="8510009" cy="2979918"/>
          </a:xfrm>
          <a:prstGeom prst="rect">
            <a:avLst/>
          </a:prstGeom>
          <a:solidFill>
            <a:schemeClr val="bg2">
              <a:lumMod val="20000"/>
              <a:lumOff val="80000"/>
            </a:schemeClr>
          </a:solidFill>
          <a:ln w="28575">
            <a:noFill/>
          </a:ln>
        </p:spPr>
        <p:txBody>
          <a:bodyPr wrap="square">
            <a:spAutoFit/>
          </a:bodyPr>
          <a:lstStyle/>
          <a:p>
            <a:pPr algn="just">
              <a:lnSpc>
                <a:spcPts val="3840"/>
              </a:lnSpc>
            </a:pPr>
            <a:r>
              <a:rPr lang="zh-TW" altLang="zh-HK" sz="3200" b="1"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無人駕駛車</a:t>
            </a:r>
          </a:p>
          <a:p>
            <a:pPr algn="just">
              <a:lnSpc>
                <a:spcPts val="3840"/>
              </a:lnSpc>
              <a:spcAft>
                <a:spcPts val="0"/>
              </a:spcAft>
            </a:pPr>
            <a:r>
              <a:rPr lang="zh-TW"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應用</a:t>
            </a:r>
            <a:r>
              <a:rPr lang="en-US"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zh-HK"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技術的無人掃地車和無人配送物流車。</a:t>
            </a:r>
            <a:r>
              <a:rPr lang="zh-TW" altLang="en-US"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這台「移動</a:t>
            </a:r>
            <a:r>
              <a:rPr lang="en-US" altLang="zh-TW"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蝸小白</a:t>
            </a:r>
            <a:r>
              <a:rPr lang="en-US" altLang="zh-TW"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無人掃地車」通過搭載激光雷達等傳感器，結合具備</a:t>
            </a:r>
            <a:r>
              <a:rPr lang="en-US" altLang="zh-TW"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360°</a:t>
            </a:r>
            <a:r>
              <a:rPr lang="zh-TW" altLang="en-US"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全程監控和實時訊息交互的雲平台管理系統以及定時設置清掃時間，實現智能清潔環境衞生  </a:t>
            </a:r>
            <a:r>
              <a:rPr lang="zh-TW"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資料</a:t>
            </a:r>
            <a:r>
              <a:rPr lang="zh-HK"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來源</a:t>
            </a:r>
            <a:r>
              <a:rPr lang="zh-TW"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：中央人民政府網</a:t>
            </a:r>
            <a:r>
              <a:rPr lang="en-US" altLang="zh-TW"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浙江出臺</a:t>
            </a:r>
            <a:r>
              <a:rPr lang="en-US" altLang="zh-TW"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產業發展實施意見 打造</a:t>
            </a:r>
            <a:r>
              <a:rPr lang="en-US" altLang="zh-TW"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網絡建設先行區</a:t>
            </a:r>
            <a:r>
              <a:rPr lang="en-US" altLang="zh-TW" sz="14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11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Oval 7">
            <a:extLst>
              <a:ext uri="{FF2B5EF4-FFF2-40B4-BE49-F238E27FC236}">
                <a16:creationId xmlns:a16="http://schemas.microsoft.com/office/drawing/2014/main" id="{885A0B6C-0795-4CC9-88BA-82BEA9DA7201}"/>
              </a:ext>
            </a:extLst>
          </p:cNvPr>
          <p:cNvSpPr/>
          <p:nvPr/>
        </p:nvSpPr>
        <p:spPr>
          <a:xfrm>
            <a:off x="391186" y="186752"/>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pic>
        <p:nvPicPr>
          <p:cNvPr id="7" name="Picture 6" descr="A picture containing text&#10;&#10;Description automatically generated">
            <a:extLst>
              <a:ext uri="{FF2B5EF4-FFF2-40B4-BE49-F238E27FC236}">
                <a16:creationId xmlns:a16="http://schemas.microsoft.com/office/drawing/2014/main" id="{E9E80073-5FEF-409D-AE84-D28E9A0694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25628" y="476296"/>
            <a:ext cx="2823271" cy="2250141"/>
          </a:xfrm>
          <a:prstGeom prst="rect">
            <a:avLst/>
          </a:prstGeom>
        </p:spPr>
      </p:pic>
      <p:pic>
        <p:nvPicPr>
          <p:cNvPr id="9" name="Picture 8" descr="A picture containing outdoor, ground, transport&#10;&#10;Description automatically generated">
            <a:extLst>
              <a:ext uri="{FF2B5EF4-FFF2-40B4-BE49-F238E27FC236}">
                <a16:creationId xmlns:a16="http://schemas.microsoft.com/office/drawing/2014/main" id="{128DA57D-BC82-4E15-9CD6-BF31C8DE13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082"/>
          <a:stretch/>
        </p:blipFill>
        <p:spPr>
          <a:xfrm>
            <a:off x="273699" y="3429000"/>
            <a:ext cx="3108979" cy="3052919"/>
          </a:xfrm>
          <a:prstGeom prst="rect">
            <a:avLst/>
          </a:prstGeom>
        </p:spPr>
      </p:pic>
    </p:spTree>
    <p:extLst>
      <p:ext uri="{BB962C8B-B14F-4D97-AF65-F5344CB8AC3E}">
        <p14:creationId xmlns:p14="http://schemas.microsoft.com/office/powerpoint/2010/main" val="108012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2</a:t>
            </a:r>
          </a:p>
        </p:txBody>
      </p:sp>
      <p:pic>
        <p:nvPicPr>
          <p:cNvPr id="11" name="{F58A00B0-4B0B-4F94-9593-285D26D5152A}" descr="http://www.xinhuanet.com/tech/2019-10/08/1125076638_15704914813421n.jpg">
            <a:extLst>
              <a:ext uri="{FF2B5EF4-FFF2-40B4-BE49-F238E27FC236}">
                <a16:creationId xmlns:a16="http://schemas.microsoft.com/office/drawing/2014/main" id="{98F51799-64B4-4E81-BC16-5409F90B0F56}"/>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248223" y="1301989"/>
            <a:ext cx="4032567" cy="2972977"/>
          </a:xfrm>
          <a:prstGeom prst="rect">
            <a:avLst/>
          </a:prstGeom>
          <a:ln>
            <a:noFill/>
          </a:ln>
          <a:effectLst>
            <a:softEdge rad="112500"/>
          </a:effectLst>
        </p:spPr>
      </p:pic>
      <p:sp>
        <p:nvSpPr>
          <p:cNvPr id="12" name="Rectangle 4">
            <a:extLst>
              <a:ext uri="{FF2B5EF4-FFF2-40B4-BE49-F238E27FC236}">
                <a16:creationId xmlns:a16="http://schemas.microsoft.com/office/drawing/2014/main" id="{17831575-BDD5-40C6-A2E3-2E32253EAF9C}"/>
              </a:ext>
            </a:extLst>
          </p:cNvPr>
          <p:cNvSpPr/>
          <p:nvPr/>
        </p:nvSpPr>
        <p:spPr>
          <a:xfrm>
            <a:off x="4280790" y="1346070"/>
            <a:ext cx="6463410" cy="2062103"/>
          </a:xfrm>
          <a:prstGeom prst="rect">
            <a:avLst/>
          </a:prstGeom>
          <a:solidFill>
            <a:schemeClr val="bg2">
              <a:lumMod val="20000"/>
              <a:lumOff val="80000"/>
            </a:schemeClr>
          </a:solidFill>
          <a:ln w="19050">
            <a:noFill/>
          </a:ln>
        </p:spPr>
        <p:txBody>
          <a:bodyPr wrap="square">
            <a:spAutoFit/>
          </a:bodyPr>
          <a:lstStyle/>
          <a:p>
            <a:pPr algn="just">
              <a:spcAft>
                <a:spcPts val="0"/>
              </a:spcAft>
            </a:pPr>
            <a:r>
              <a:rPr lang="zh-TW" altLang="zh-HK" sz="3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浙醫二院長興院區國際遠端會診現場，美國加州大學洛杉磯分校腫瘤外科專家正在查看患者的病理影像資料。</a:t>
            </a:r>
          </a:p>
        </p:txBody>
      </p:sp>
      <p:sp>
        <p:nvSpPr>
          <p:cNvPr id="13" name="Rectangle 5">
            <a:extLst>
              <a:ext uri="{FF2B5EF4-FFF2-40B4-BE49-F238E27FC236}">
                <a16:creationId xmlns:a16="http://schemas.microsoft.com/office/drawing/2014/main" id="{68D96F09-650D-484D-A489-3B2FAA81C291}"/>
              </a:ext>
            </a:extLst>
          </p:cNvPr>
          <p:cNvSpPr/>
          <p:nvPr/>
        </p:nvSpPr>
        <p:spPr>
          <a:xfrm>
            <a:off x="3725972" y="6158347"/>
            <a:ext cx="3758965" cy="307777"/>
          </a:xfrm>
          <a:prstGeom prst="rect">
            <a:avLst/>
          </a:prstGeom>
        </p:spPr>
        <p:txBody>
          <a:bodyPr wrap="square">
            <a:spAutoFit/>
          </a:bodyPr>
          <a:lstStyle/>
          <a:p>
            <a:pPr>
              <a:spcAft>
                <a:spcPts val="0"/>
              </a:spcAft>
            </a:pPr>
            <a:r>
              <a:rPr lang="zh-TW" altLang="en-US"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資料來源：</a:t>
            </a:r>
            <a:r>
              <a:rPr lang="zh-CN" altLang="en-US"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新華網</a:t>
            </a:r>
            <a:r>
              <a:rPr lang="en-US" altLang="zh-CN"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〈5G</a:t>
            </a:r>
            <a:r>
              <a:rPr lang="zh-CN" altLang="en-US"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技術為智慧醫療添翼</a:t>
            </a:r>
            <a:r>
              <a:rPr lang="en-US" altLang="zh-CN"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a:t>
            </a:r>
            <a:endParaRPr lang="zh-TW" altLang="zh-HK" sz="1400"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4" name="Rectangle 6">
            <a:extLst>
              <a:ext uri="{FF2B5EF4-FFF2-40B4-BE49-F238E27FC236}">
                <a16:creationId xmlns:a16="http://schemas.microsoft.com/office/drawing/2014/main" id="{0EC0FE67-45C5-48CE-81FE-49D687E5478F}"/>
              </a:ext>
            </a:extLst>
          </p:cNvPr>
          <p:cNvSpPr/>
          <p:nvPr/>
        </p:nvSpPr>
        <p:spPr>
          <a:xfrm>
            <a:off x="1987135" y="4508771"/>
            <a:ext cx="5497802" cy="1569660"/>
          </a:xfrm>
          <a:prstGeom prst="rect">
            <a:avLst/>
          </a:prstGeom>
          <a:solidFill>
            <a:schemeClr val="bg2">
              <a:lumMod val="20000"/>
              <a:lumOff val="80000"/>
            </a:schemeClr>
          </a:solidFill>
          <a:ln w="28575">
            <a:noFill/>
          </a:ln>
        </p:spPr>
        <p:txBody>
          <a:bodyPr wrap="square">
            <a:spAutoFit/>
          </a:bodyPr>
          <a:lstStyle/>
          <a:p>
            <a:pPr algn="just">
              <a:spcAft>
                <a:spcPts val="0"/>
              </a:spcAft>
            </a:pPr>
            <a:r>
              <a:rPr lang="zh-TW"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湖北武漢協和醫院的專家通過</a:t>
            </a:r>
            <a:r>
              <a:rPr lang="en-US"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網路指導</a:t>
            </a:r>
            <a:r>
              <a:rPr lang="en-US"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500</a:t>
            </a:r>
            <a:r>
              <a:rPr lang="zh-TW" altLang="zh-HK" sz="3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公里之外的咸豐縣醫院醫生實施胸椎手術。</a:t>
            </a:r>
          </a:p>
        </p:txBody>
      </p:sp>
      <p:pic>
        <p:nvPicPr>
          <p:cNvPr id="15" name="圖片 4" descr="I:\My Documents\2020-21\開發通識教育科學與教資源的建議_202012\5G\1125076638_15704915378611n.jpg">
            <a:extLst>
              <a:ext uri="{FF2B5EF4-FFF2-40B4-BE49-F238E27FC236}">
                <a16:creationId xmlns:a16="http://schemas.microsoft.com/office/drawing/2014/main" id="{DBE0CE80-D29F-4D8E-BFB5-3D44264B15F5}"/>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7616590" y="3693275"/>
            <a:ext cx="4032567" cy="2792488"/>
          </a:xfrm>
          <a:prstGeom prst="rect">
            <a:avLst/>
          </a:prstGeom>
          <a:ln>
            <a:noFill/>
          </a:ln>
          <a:effectLst>
            <a:softEdge rad="112500"/>
          </a:effectLst>
        </p:spPr>
      </p:pic>
      <p:sp>
        <p:nvSpPr>
          <p:cNvPr id="16" name="Rectangle 8">
            <a:extLst>
              <a:ext uri="{FF2B5EF4-FFF2-40B4-BE49-F238E27FC236}">
                <a16:creationId xmlns:a16="http://schemas.microsoft.com/office/drawing/2014/main" id="{9E6C5E61-1EFA-4779-90E8-79D5703FD7CB}"/>
              </a:ext>
            </a:extLst>
          </p:cNvPr>
          <p:cNvSpPr/>
          <p:nvPr/>
        </p:nvSpPr>
        <p:spPr>
          <a:xfrm>
            <a:off x="2583474" y="215529"/>
            <a:ext cx="3021981" cy="923330"/>
          </a:xfrm>
          <a:prstGeom prst="rect">
            <a:avLst/>
          </a:prstGeom>
          <a:noFill/>
        </p:spPr>
        <p:txBody>
          <a:bodyPr wrap="none">
            <a:spAutoFit/>
          </a:bodyPr>
          <a:lstStyle/>
          <a:p>
            <a:pPr>
              <a:spcAft>
                <a:spcPts val="0"/>
              </a:spcAft>
            </a:pPr>
            <a:r>
              <a:rPr lang="en-US" altLang="zh-HK" sz="5400" b="1"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5G +</a:t>
            </a:r>
            <a:r>
              <a:rPr lang="zh-TW" altLang="zh-HK" sz="5400" b="1" kern="1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醫療</a:t>
            </a:r>
          </a:p>
        </p:txBody>
      </p:sp>
      <p:sp>
        <p:nvSpPr>
          <p:cNvPr id="17" name="Oval 16">
            <a:extLst>
              <a:ext uri="{FF2B5EF4-FFF2-40B4-BE49-F238E27FC236}">
                <a16:creationId xmlns:a16="http://schemas.microsoft.com/office/drawing/2014/main" id="{7D71149C-76D7-4746-BBE2-19933A654AE2}"/>
              </a:ext>
            </a:extLst>
          </p:cNvPr>
          <p:cNvSpPr/>
          <p:nvPr/>
        </p:nvSpPr>
        <p:spPr>
          <a:xfrm>
            <a:off x="303045" y="185099"/>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Tree>
    <p:extLst>
      <p:ext uri="{BB962C8B-B14F-4D97-AF65-F5344CB8AC3E}">
        <p14:creationId xmlns:p14="http://schemas.microsoft.com/office/powerpoint/2010/main" val="238930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06222D7C-06DD-4FA1-9E26-C2C8CE93057C}"/>
              </a:ext>
            </a:extLst>
          </p:cNvPr>
          <p:cNvSpPr/>
          <p:nvPr/>
        </p:nvSpPr>
        <p:spPr>
          <a:xfrm>
            <a:off x="2915403" y="115979"/>
            <a:ext cx="3021981" cy="923330"/>
          </a:xfrm>
          <a:prstGeom prst="rect">
            <a:avLst/>
          </a:prstGeom>
          <a:noFill/>
        </p:spPr>
        <p:txBody>
          <a:bodyPr wrap="none">
            <a:spAutoFit/>
          </a:bodyPr>
          <a:lstStyle/>
          <a:p>
            <a:pPr>
              <a:spcAft>
                <a:spcPts val="0"/>
              </a:spcAft>
            </a:pPr>
            <a:r>
              <a:rPr lang="en-US" altLang="zh-HK" sz="5400" b="1" kern="100" dirty="0">
                <a:solidFill>
                  <a:schemeClr val="bg2">
                    <a:lumMod val="50000"/>
                  </a:schemeClr>
                </a:solidFill>
                <a:latin typeface="Times New Roman" panose="02020603050405020304" pitchFamily="18" charset="0"/>
                <a:ea typeface="DFKai-SB" panose="03000509000000000000" pitchFamily="65" charset="-120"/>
                <a:cs typeface="Times New Roman" panose="02020603050405020304" pitchFamily="18" charset="0"/>
              </a:rPr>
              <a:t>5G +</a:t>
            </a:r>
            <a:r>
              <a:rPr lang="zh-TW" altLang="zh-HK" sz="5400" b="1" kern="100" dirty="0">
                <a:solidFill>
                  <a:schemeClr val="bg2">
                    <a:lumMod val="50000"/>
                  </a:schemeClr>
                </a:solidFill>
                <a:latin typeface="DFKai-SB" panose="03000509000000000000" pitchFamily="65" charset="-120"/>
                <a:ea typeface="DFKai-SB" panose="03000509000000000000" pitchFamily="65" charset="-120"/>
                <a:cs typeface="Times New Roman" panose="02020603050405020304" pitchFamily="18" charset="0"/>
              </a:rPr>
              <a:t>醫療</a:t>
            </a:r>
          </a:p>
        </p:txBody>
      </p:sp>
      <p:sp>
        <p:nvSpPr>
          <p:cNvPr id="12" name="Rectangle 3">
            <a:extLst>
              <a:ext uri="{FF2B5EF4-FFF2-40B4-BE49-F238E27FC236}">
                <a16:creationId xmlns:a16="http://schemas.microsoft.com/office/drawing/2014/main" id="{531A8915-6F36-40A5-BD60-348012919407}"/>
              </a:ext>
            </a:extLst>
          </p:cNvPr>
          <p:cNvSpPr/>
          <p:nvPr/>
        </p:nvSpPr>
        <p:spPr>
          <a:xfrm>
            <a:off x="4484636" y="1134956"/>
            <a:ext cx="7204542" cy="2477601"/>
          </a:xfrm>
          <a:prstGeom prst="rect">
            <a:avLst/>
          </a:prstGeom>
          <a:solidFill>
            <a:schemeClr val="bg2">
              <a:lumMod val="20000"/>
              <a:lumOff val="80000"/>
            </a:schemeClr>
          </a:solidFill>
          <a:ln w="28575">
            <a:noFill/>
          </a:ln>
        </p:spPr>
        <p:txBody>
          <a:bodyPr wrap="square">
            <a:spAutoFit/>
          </a:bodyPr>
          <a:lstStyle/>
          <a:p>
            <a:r>
              <a:rPr lang="zh-TW"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安防巡檢機器人</a:t>
            </a:r>
          </a:p>
          <a:p>
            <a:pPr>
              <a:spcAft>
                <a:spcPts val="0"/>
              </a:spcAft>
            </a:pPr>
            <a:r>
              <a:rPr lang="en-US" altLang="zh-TW"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TW" altLang="en-US"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智慧巡檢機器人有效解決了崗位人員需要巡檢距離長、難度大等問題，實現了固定崗位「無人化」和移動崗位「少人化」的建設目標。</a:t>
            </a:r>
            <a:endParaRPr lang="en-US" altLang="zh-TW" sz="28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資料來源：</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中國新聞網</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金川集團龍首礦：</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5G</a:t>
            </a:r>
            <a:r>
              <a:rPr lang="zh-CN"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智慧巡檢機器人上線運行</a:t>
            </a:r>
            <a:r>
              <a:rPr lang="en-US" altLang="zh-CN"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1200"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ectangle 8">
            <a:extLst>
              <a:ext uri="{FF2B5EF4-FFF2-40B4-BE49-F238E27FC236}">
                <a16:creationId xmlns:a16="http://schemas.microsoft.com/office/drawing/2014/main" id="{711595A5-DFEB-42C0-85B9-18F8F02F4745}"/>
              </a:ext>
            </a:extLst>
          </p:cNvPr>
          <p:cNvSpPr/>
          <p:nvPr/>
        </p:nvSpPr>
        <p:spPr>
          <a:xfrm>
            <a:off x="332605" y="4889737"/>
            <a:ext cx="6499220" cy="1615827"/>
          </a:xfrm>
          <a:prstGeom prst="rect">
            <a:avLst/>
          </a:prstGeom>
          <a:solidFill>
            <a:schemeClr val="bg2">
              <a:lumMod val="20000"/>
              <a:lumOff val="80000"/>
            </a:schemeClr>
          </a:solidFill>
          <a:ln w="28575">
            <a:noFill/>
          </a:ln>
        </p:spPr>
        <p:txBody>
          <a:bodyPr wrap="square">
            <a:spAutoFit/>
          </a:bodyPr>
          <a:lstStyle/>
          <a:p>
            <a:r>
              <a:rPr lang="zh-TW" altLang="zh-HK" sz="3200" b="1" kern="100"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物流機器人</a:t>
            </a:r>
          </a:p>
          <a:p>
            <a:r>
              <a:rPr lang="zh-TW" altLang="zh-HK" sz="28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運用智慧物流機器人配送藥品、消毒用品、手術器材。</a:t>
            </a:r>
            <a:endParaRPr lang="en-US" altLang="zh-TW" sz="28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endParaRPr>
          </a:p>
          <a:p>
            <a:r>
              <a:rPr lang="zh-TW" altLang="en-US"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資料來源：</a:t>
            </a:r>
            <a:r>
              <a:rPr lang="zh-CN" altLang="en-US"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湖北省人民政府</a:t>
            </a:r>
            <a:r>
              <a:rPr lang="en-US" altLang="zh-CN"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湖北聯通：加快</a:t>
            </a:r>
            <a:r>
              <a:rPr lang="en-US" altLang="zh-CN"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5G</a:t>
            </a:r>
            <a:r>
              <a:rPr lang="zh-CN" altLang="en-US"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工業互聯網商用步伐 點燃數位化轉型新引擎</a:t>
            </a:r>
            <a:r>
              <a:rPr lang="en-US" altLang="zh-CN"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zh-HK" sz="1200" kern="100" dirty="0">
              <a:solidFill>
                <a:schemeClr val="bg2">
                  <a:lumMod val="5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Oval 8">
            <a:extLst>
              <a:ext uri="{FF2B5EF4-FFF2-40B4-BE49-F238E27FC236}">
                <a16:creationId xmlns:a16="http://schemas.microsoft.com/office/drawing/2014/main" id="{7ABF424D-70D8-404D-BF55-4D093F5206BD}"/>
              </a:ext>
            </a:extLst>
          </p:cNvPr>
          <p:cNvSpPr/>
          <p:nvPr/>
        </p:nvSpPr>
        <p:spPr>
          <a:xfrm>
            <a:off x="292505" y="150639"/>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pic>
        <p:nvPicPr>
          <p:cNvPr id="8" name="Picture 7">
            <a:extLst>
              <a:ext uri="{FF2B5EF4-FFF2-40B4-BE49-F238E27FC236}">
                <a16:creationId xmlns:a16="http://schemas.microsoft.com/office/drawing/2014/main" id="{FEDA6304-5067-45D0-B498-88EA2BEDB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4838" y="3935807"/>
            <a:ext cx="3439374" cy="2505540"/>
          </a:xfrm>
          <a:prstGeom prst="rect">
            <a:avLst/>
          </a:prstGeom>
        </p:spPr>
      </p:pic>
      <p:pic>
        <p:nvPicPr>
          <p:cNvPr id="10" name="Picture 9" descr="A picture containing text, building&#10;&#10;Description automatically generated">
            <a:extLst>
              <a:ext uri="{FF2B5EF4-FFF2-40B4-BE49-F238E27FC236}">
                <a16:creationId xmlns:a16="http://schemas.microsoft.com/office/drawing/2014/main" id="{531F8CB7-BA13-4276-9A40-245C92D25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147" y="1231540"/>
            <a:ext cx="3561931" cy="2381017"/>
          </a:xfrm>
          <a:prstGeom prst="rect">
            <a:avLst/>
          </a:prstGeom>
        </p:spPr>
      </p:pic>
    </p:spTree>
    <p:extLst>
      <p:ext uri="{BB962C8B-B14F-4D97-AF65-F5344CB8AC3E}">
        <p14:creationId xmlns:p14="http://schemas.microsoft.com/office/powerpoint/2010/main" val="407085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id="{AC132175-E778-41E5-B6D7-709EC94AFB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0706" y="2591835"/>
            <a:ext cx="3536244" cy="1235486"/>
          </a:xfrm>
          <a:prstGeom prst="rect">
            <a:avLst/>
          </a:prstGeom>
        </p:spPr>
      </p:pic>
      <p:sp>
        <p:nvSpPr>
          <p:cNvPr id="18" name="Rectangle 7">
            <a:extLst>
              <a:ext uri="{FF2B5EF4-FFF2-40B4-BE49-F238E27FC236}">
                <a16:creationId xmlns:a16="http://schemas.microsoft.com/office/drawing/2014/main" id="{3A47B077-28A3-4F32-BE79-C2310491389E}"/>
              </a:ext>
            </a:extLst>
          </p:cNvPr>
          <p:cNvSpPr/>
          <p:nvPr/>
        </p:nvSpPr>
        <p:spPr>
          <a:xfrm>
            <a:off x="1018140" y="3918714"/>
            <a:ext cx="1885251" cy="307777"/>
          </a:xfrm>
          <a:prstGeom prst="rect">
            <a:avLst/>
          </a:prstGeom>
        </p:spPr>
        <p:txBody>
          <a:bodyPr wrap="square">
            <a:spAutoFit/>
          </a:bodyPr>
          <a:lstStyle/>
          <a:p>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通訊事務管理局 </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en-GB" altLang="zh-HK"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5G</a:t>
            </a:r>
          </a:p>
        </p:txBody>
      </p:sp>
      <p:pic>
        <p:nvPicPr>
          <p:cNvPr id="19" name="Picture 8">
            <a:extLst>
              <a:ext uri="{FF2B5EF4-FFF2-40B4-BE49-F238E27FC236}">
                <a16:creationId xmlns:a16="http://schemas.microsoft.com/office/drawing/2014/main" id="{79E55F48-9B18-47E3-B1CE-7B387093DFF5}"/>
              </a:ext>
            </a:extLst>
          </p:cNvPr>
          <p:cNvPicPr>
            <a:picLocks noChangeAspect="1"/>
          </p:cNvPicPr>
          <p:nvPr/>
        </p:nvPicPr>
        <p:blipFill>
          <a:blip r:embed="rId3"/>
          <a:stretch>
            <a:fillRect/>
          </a:stretch>
        </p:blipFill>
        <p:spPr>
          <a:xfrm>
            <a:off x="6612382" y="2591835"/>
            <a:ext cx="4590455" cy="1443881"/>
          </a:xfrm>
          <a:prstGeom prst="rect">
            <a:avLst/>
          </a:prstGeom>
          <a:ln cmpd="thickThin">
            <a:solidFill>
              <a:schemeClr val="tx2">
                <a:alpha val="75000"/>
              </a:schemeClr>
            </a:solidFill>
          </a:ln>
        </p:spPr>
      </p:pic>
      <p:sp>
        <p:nvSpPr>
          <p:cNvPr id="20" name="Rectangle 9">
            <a:extLst>
              <a:ext uri="{FF2B5EF4-FFF2-40B4-BE49-F238E27FC236}">
                <a16:creationId xmlns:a16="http://schemas.microsoft.com/office/drawing/2014/main" id="{9C741DAF-7496-49B2-9FE9-044EA3928223}"/>
              </a:ext>
            </a:extLst>
          </p:cNvPr>
          <p:cNvSpPr/>
          <p:nvPr/>
        </p:nvSpPr>
        <p:spPr>
          <a:xfrm>
            <a:off x="6343290" y="4185133"/>
            <a:ext cx="3773376" cy="307777"/>
          </a:xfrm>
          <a:prstGeom prst="rect">
            <a:avLst/>
          </a:prstGeom>
        </p:spPr>
        <p:txBody>
          <a:bodyPr wrap="square">
            <a:spAutoFit/>
          </a:bodyPr>
          <a:lstStyle/>
          <a:p>
            <a:pPr algn="ct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立法會二十一題 </a:t>
            </a:r>
            <a:r>
              <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：第五代流動通訊服務</a:t>
            </a:r>
          </a:p>
        </p:txBody>
      </p:sp>
      <p:pic>
        <p:nvPicPr>
          <p:cNvPr id="21" name="圖片 20">
            <a:extLst>
              <a:ext uri="{FF2B5EF4-FFF2-40B4-BE49-F238E27FC236}">
                <a16:creationId xmlns:a16="http://schemas.microsoft.com/office/drawing/2014/main" id="{B2C3382E-4C0E-4AC4-A39E-A97B505800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4727" y="4049519"/>
            <a:ext cx="1723562" cy="1723562"/>
          </a:xfrm>
          <a:prstGeom prst="rect">
            <a:avLst/>
          </a:prstGeom>
        </p:spPr>
      </p:pic>
      <p:pic>
        <p:nvPicPr>
          <p:cNvPr id="22" name="圖片 21">
            <a:extLst>
              <a:ext uri="{FF2B5EF4-FFF2-40B4-BE49-F238E27FC236}">
                <a16:creationId xmlns:a16="http://schemas.microsoft.com/office/drawing/2014/main" id="{8F7652D0-E3E4-4BD6-8276-BFDB865AA2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1156" y="3907102"/>
            <a:ext cx="1425794" cy="1425794"/>
          </a:xfrm>
          <a:prstGeom prst="rect">
            <a:avLst/>
          </a:prstGeom>
        </p:spPr>
      </p:pic>
      <p:sp>
        <p:nvSpPr>
          <p:cNvPr id="14" name="矩形: 圓角 13">
            <a:extLst>
              <a:ext uri="{FF2B5EF4-FFF2-40B4-BE49-F238E27FC236}">
                <a16:creationId xmlns:a16="http://schemas.microsoft.com/office/drawing/2014/main" id="{4C03B6FD-D93C-4A43-B173-0C7EF807DCCF}"/>
              </a:ext>
            </a:extLst>
          </p:cNvPr>
          <p:cNvSpPr/>
          <p:nvPr/>
        </p:nvSpPr>
        <p:spPr>
          <a:xfrm>
            <a:off x="1701460" y="1085853"/>
            <a:ext cx="8397796" cy="882242"/>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500"/>
              </a:lnSpc>
            </a:pPr>
            <a:r>
              <a:rPr lang="zh-TW" altLang="en-US" sz="4000" b="1" dirty="0">
                <a:solidFill>
                  <a:schemeClr val="bg2">
                    <a:lumMod val="50000"/>
                  </a:schemeClr>
                </a:solidFill>
              </a:rPr>
              <a:t>了解更多</a:t>
            </a:r>
            <a:r>
              <a:rPr lang="en-US" altLang="zh-TW" sz="4000" b="1" dirty="0">
                <a:solidFill>
                  <a:schemeClr val="bg2">
                    <a:lumMod val="50000"/>
                  </a:schemeClr>
                </a:solidFill>
              </a:rPr>
              <a:t>5G</a:t>
            </a:r>
            <a:r>
              <a:rPr lang="zh-TW" altLang="en-US" sz="4000" b="1" dirty="0">
                <a:solidFill>
                  <a:schemeClr val="bg2">
                    <a:lumMod val="50000"/>
                  </a:schemeClr>
                </a:solidFill>
              </a:rPr>
              <a:t>發展，並留意最新發展</a:t>
            </a:r>
            <a:endParaRPr lang="zh-TW" altLang="en-US" sz="4000" b="1" dirty="0">
              <a:solidFill>
                <a:schemeClr val="bg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Oval 3">
            <a:hlinkClick r:id="rId6"/>
            <a:extLst>
              <a:ext uri="{FF2B5EF4-FFF2-40B4-BE49-F238E27FC236}">
                <a16:creationId xmlns:a16="http://schemas.microsoft.com/office/drawing/2014/main" id="{822C14D7-5F24-4CBD-9549-99C172E5EC49}"/>
              </a:ext>
            </a:extLst>
          </p:cNvPr>
          <p:cNvSpPr/>
          <p:nvPr/>
        </p:nvSpPr>
        <p:spPr>
          <a:xfrm>
            <a:off x="758834" y="4523202"/>
            <a:ext cx="1885251" cy="163109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按此閱讀資料</a:t>
            </a:r>
          </a:p>
        </p:txBody>
      </p:sp>
      <p:sp>
        <p:nvSpPr>
          <p:cNvPr id="10" name="Oval 3">
            <a:hlinkClick r:id="rId7"/>
            <a:extLst>
              <a:ext uri="{FF2B5EF4-FFF2-40B4-BE49-F238E27FC236}">
                <a16:creationId xmlns:a16="http://schemas.microsoft.com/office/drawing/2014/main" id="{27AB8FE4-71AA-4D53-9379-6923DF202546}"/>
              </a:ext>
            </a:extLst>
          </p:cNvPr>
          <p:cNvSpPr/>
          <p:nvPr/>
        </p:nvSpPr>
        <p:spPr>
          <a:xfrm>
            <a:off x="7506399" y="4692923"/>
            <a:ext cx="1885251" cy="163109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按此閱讀資料</a:t>
            </a:r>
          </a:p>
        </p:txBody>
      </p:sp>
    </p:spTree>
    <p:extLst>
      <p:ext uri="{BB962C8B-B14F-4D97-AF65-F5344CB8AC3E}">
        <p14:creationId xmlns:p14="http://schemas.microsoft.com/office/powerpoint/2010/main" val="2687496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1087342"/>
            <a:ext cx="4195645"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 </a:t>
            </a:r>
            <a:r>
              <a:rPr lang="en-US" altLang="zh-TW" sz="3600" b="1" dirty="0"/>
              <a:t>3</a:t>
            </a:r>
            <a:r>
              <a:rPr lang="zh-TW" altLang="en-US" sz="3600" b="1" dirty="0">
                <a:latin typeface="Arial" panose="020B0604020202020204" pitchFamily="34" charset="0"/>
                <a:cs typeface="Arial" panose="020B0604020202020204" pitchFamily="34" charset="0"/>
              </a:rPr>
              <a:t>：太空</a:t>
            </a:r>
            <a:endParaRPr lang="en-HK"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146666" y="2332043"/>
            <a:ext cx="5713894" cy="1783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zh-TW" altLang="en-US" sz="3600" dirty="0"/>
              <a:t>閱讀資料及瀏覽網頁，</a:t>
            </a:r>
            <a:r>
              <a:rPr lang="zh-TW" altLang="en-US" sz="3600" b="1" dirty="0"/>
              <a:t>認識中國在太空的成就。</a:t>
            </a:r>
            <a:endParaRPr lang="en-US" sz="3600" b="1" dirty="0"/>
          </a:p>
        </p:txBody>
      </p:sp>
      <p:pic>
        <p:nvPicPr>
          <p:cNvPr id="2" name="圖片 1">
            <a:extLst>
              <a:ext uri="{FF2B5EF4-FFF2-40B4-BE49-F238E27FC236}">
                <a16:creationId xmlns:a16="http://schemas.microsoft.com/office/drawing/2014/main" id="{AAC76511-DBA0-4B5B-85AA-9B560CE80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0250" y="1427283"/>
            <a:ext cx="6235084" cy="3593503"/>
          </a:xfrm>
          <a:prstGeom prst="rect">
            <a:avLst/>
          </a:prstGeom>
          <a:ln>
            <a:noFill/>
          </a:ln>
          <a:effectLst>
            <a:softEdge rad="112500"/>
          </a:effectLst>
        </p:spPr>
      </p:pic>
    </p:spTree>
    <p:extLst>
      <p:ext uri="{BB962C8B-B14F-4D97-AF65-F5344CB8AC3E}">
        <p14:creationId xmlns:p14="http://schemas.microsoft.com/office/powerpoint/2010/main" val="245033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196924" y="74176"/>
            <a:ext cx="11565300" cy="647701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HK" altLang="zh-TW" sz="1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Rectangle: Top Corners Rounded 6">
            <a:extLst>
              <a:ext uri="{FF2B5EF4-FFF2-40B4-BE49-F238E27FC236}">
                <a16:creationId xmlns:a16="http://schemas.microsoft.com/office/drawing/2014/main" id="{F08EC7D0-D45C-4919-8082-1DA181710B73}"/>
              </a:ext>
            </a:extLst>
          </p:cNvPr>
          <p:cNvSpPr/>
          <p:nvPr/>
        </p:nvSpPr>
        <p:spPr>
          <a:xfrm>
            <a:off x="9323458" y="74176"/>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3" name="矩形 2">
            <a:extLst>
              <a:ext uri="{FF2B5EF4-FFF2-40B4-BE49-F238E27FC236}">
                <a16:creationId xmlns:a16="http://schemas.microsoft.com/office/drawing/2014/main" id="{CB0895B1-70D1-4F0E-96F6-89C816D03B09}"/>
              </a:ext>
            </a:extLst>
          </p:cNvPr>
          <p:cNvSpPr/>
          <p:nvPr/>
        </p:nvSpPr>
        <p:spPr>
          <a:xfrm>
            <a:off x="9373952" y="3080026"/>
            <a:ext cx="2071688" cy="700641"/>
          </a:xfrm>
          <a:prstGeom prst="rect">
            <a:avLst/>
          </a:prstGeom>
        </p:spPr>
        <p:txBody>
          <a:bodyPr wrap="square">
            <a:spAutoFit/>
          </a:bodyPr>
          <a:lstStyle/>
          <a:p>
            <a:pPr algn="ctr">
              <a:lnSpc>
                <a:spcPct val="150000"/>
              </a:lnSpc>
            </a:pP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神舟飛船</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p>
          <a:p>
            <a:pPr algn="ctr">
              <a:lnSpc>
                <a:spcPct val="150000"/>
              </a:lnSpc>
            </a:pP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中國飛天夢的翅膀</a:t>
            </a:r>
            <a:endParaRPr lang="en-HK"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矩形 8">
            <a:extLst>
              <a:ext uri="{FF2B5EF4-FFF2-40B4-BE49-F238E27FC236}">
                <a16:creationId xmlns:a16="http://schemas.microsoft.com/office/drawing/2014/main" id="{B3226A77-2746-4517-92EF-C7571F824AB7}"/>
              </a:ext>
            </a:extLst>
          </p:cNvPr>
          <p:cNvSpPr/>
          <p:nvPr/>
        </p:nvSpPr>
        <p:spPr>
          <a:xfrm>
            <a:off x="150917" y="80563"/>
            <a:ext cx="2989098" cy="923330"/>
          </a:xfrm>
          <a:prstGeom prst="rect">
            <a:avLst/>
          </a:prstGeom>
        </p:spPr>
        <p:txBody>
          <a:bodyPr wrap="square">
            <a:spAutoFit/>
          </a:bodyPr>
          <a:lstStyle/>
          <a:p>
            <a:r>
              <a:rPr lang="zh-TW" altLang="en-US" sz="5400" b="1" dirty="0"/>
              <a:t>神舟飛船</a:t>
            </a:r>
            <a:endParaRPr lang="zh-HK" altLang="en-US" sz="5400" b="1" dirty="0"/>
          </a:p>
        </p:txBody>
      </p:sp>
      <p:pic>
        <p:nvPicPr>
          <p:cNvPr id="11" name="圖片 10">
            <a:extLst>
              <a:ext uri="{FF2B5EF4-FFF2-40B4-BE49-F238E27FC236}">
                <a16:creationId xmlns:a16="http://schemas.microsoft.com/office/drawing/2014/main" id="{4DB64489-3A51-4B5D-8A71-D1D837B50B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8506" y="1010280"/>
            <a:ext cx="8572500" cy="5553689"/>
          </a:xfrm>
          <a:prstGeom prst="rect">
            <a:avLst/>
          </a:prstGeom>
        </p:spPr>
      </p:pic>
      <p:pic>
        <p:nvPicPr>
          <p:cNvPr id="12" name="圖片 11">
            <a:extLst>
              <a:ext uri="{FF2B5EF4-FFF2-40B4-BE49-F238E27FC236}">
                <a16:creationId xmlns:a16="http://schemas.microsoft.com/office/drawing/2014/main" id="{70D938F8-83A7-483D-A925-D1E36B6A6BD7}"/>
              </a:ext>
            </a:extLst>
          </p:cNvPr>
          <p:cNvPicPr>
            <a:picLocks noChangeAspect="1"/>
          </p:cNvPicPr>
          <p:nvPr/>
        </p:nvPicPr>
        <p:blipFill>
          <a:blip r:embed="rId3"/>
          <a:stretch>
            <a:fillRect/>
          </a:stretch>
        </p:blipFill>
        <p:spPr>
          <a:xfrm>
            <a:off x="9490145" y="3862659"/>
            <a:ext cx="1905000" cy="1905000"/>
          </a:xfrm>
          <a:prstGeom prst="rect">
            <a:avLst/>
          </a:prstGeom>
        </p:spPr>
      </p:pic>
      <p:pic>
        <p:nvPicPr>
          <p:cNvPr id="13" name="圖片 12">
            <a:extLst>
              <a:ext uri="{FF2B5EF4-FFF2-40B4-BE49-F238E27FC236}">
                <a16:creationId xmlns:a16="http://schemas.microsoft.com/office/drawing/2014/main" id="{F41A2F01-48AD-4DA6-B675-0F5018FB7037}"/>
              </a:ext>
            </a:extLst>
          </p:cNvPr>
          <p:cNvPicPr>
            <a:picLocks noChangeAspect="1"/>
          </p:cNvPicPr>
          <p:nvPr/>
        </p:nvPicPr>
        <p:blipFill>
          <a:blip r:embed="rId4"/>
          <a:stretch>
            <a:fillRect/>
          </a:stretch>
        </p:blipFill>
        <p:spPr>
          <a:xfrm>
            <a:off x="9445205" y="1179200"/>
            <a:ext cx="1905000" cy="1905000"/>
          </a:xfrm>
          <a:prstGeom prst="rect">
            <a:avLst/>
          </a:prstGeom>
        </p:spPr>
      </p:pic>
      <p:sp>
        <p:nvSpPr>
          <p:cNvPr id="14" name="矩形 13">
            <a:extLst>
              <a:ext uri="{FF2B5EF4-FFF2-40B4-BE49-F238E27FC236}">
                <a16:creationId xmlns:a16="http://schemas.microsoft.com/office/drawing/2014/main" id="{E460451A-2B3F-4BC7-8B71-5D06F6FC7E52}"/>
              </a:ext>
            </a:extLst>
          </p:cNvPr>
          <p:cNvSpPr/>
          <p:nvPr/>
        </p:nvSpPr>
        <p:spPr>
          <a:xfrm>
            <a:off x="9424447" y="5792717"/>
            <a:ext cx="1970698" cy="307777"/>
          </a:xfrm>
          <a:prstGeom prst="rect">
            <a:avLst/>
          </a:prstGeom>
        </p:spPr>
        <p:txBody>
          <a:bodyPr wrap="square">
            <a:spAutoFit/>
          </a:bodyPr>
          <a:lstStyle/>
          <a:p>
            <a:pPr algn="ctr"/>
            <a:r>
              <a:rPr lang="zh-TW" altLang="en-US" sz="1400" dirty="0">
                <a:latin typeface="標楷體" panose="03000509000000000000" pitchFamily="65" charset="-120"/>
                <a:ea typeface="標楷體" panose="03000509000000000000" pitchFamily="65" charset="-120"/>
              </a:rPr>
              <a:t>中國載人航天 </a:t>
            </a:r>
            <a:endParaRPr lang="zh-HK"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738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95294" y="239825"/>
            <a:ext cx="11565300" cy="632815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endParaRPr lang="en-HK" altLang="zh-TW" sz="1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CB0895B1-70D1-4F0E-96F6-89C816D03B09}"/>
              </a:ext>
            </a:extLst>
          </p:cNvPr>
          <p:cNvSpPr/>
          <p:nvPr/>
        </p:nvSpPr>
        <p:spPr>
          <a:xfrm>
            <a:off x="5256490" y="2303710"/>
            <a:ext cx="2517928" cy="700641"/>
          </a:xfrm>
          <a:prstGeom prst="rect">
            <a:avLst/>
          </a:prstGeom>
        </p:spPr>
        <p:txBody>
          <a:bodyPr wrap="square">
            <a:spAutoFit/>
          </a:bodyPr>
          <a:lstStyle/>
          <a:p>
            <a:pPr algn="just">
              <a:lnSpc>
                <a:spcPct val="150000"/>
              </a:lnSpc>
            </a:pP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神舟十二號載人飛行任務圓滿成功！太空人乘組平安抵京</a:t>
            </a:r>
            <a:endParaRPr lang="en-HK" altLang="zh-TW" sz="14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2" name="圖片 11">
            <a:extLst>
              <a:ext uri="{FF2B5EF4-FFF2-40B4-BE49-F238E27FC236}">
                <a16:creationId xmlns:a16="http://schemas.microsoft.com/office/drawing/2014/main" id="{0811C1F5-27A5-475B-9610-46E14B2AC9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5177" y="506509"/>
            <a:ext cx="1760554" cy="1760554"/>
          </a:xfrm>
          <a:prstGeom prst="rect">
            <a:avLst/>
          </a:prstGeom>
        </p:spPr>
      </p:pic>
      <p:sp>
        <p:nvSpPr>
          <p:cNvPr id="13" name="矩形 12">
            <a:extLst>
              <a:ext uri="{FF2B5EF4-FFF2-40B4-BE49-F238E27FC236}">
                <a16:creationId xmlns:a16="http://schemas.microsoft.com/office/drawing/2014/main" id="{CE0D2426-868D-4C6C-897A-D4ADD67CC565}"/>
              </a:ext>
            </a:extLst>
          </p:cNvPr>
          <p:cNvSpPr/>
          <p:nvPr/>
        </p:nvSpPr>
        <p:spPr>
          <a:xfrm>
            <a:off x="586147" y="3257522"/>
            <a:ext cx="7018210" cy="3127716"/>
          </a:xfrm>
          <a:prstGeom prst="rect">
            <a:avLst/>
          </a:prstGeom>
        </p:spPr>
        <p:txBody>
          <a:bodyPr wrap="square">
            <a:spAutoFit/>
          </a:bodyPr>
          <a:lstStyle/>
          <a:p>
            <a:pPr algn="just">
              <a:lnSpc>
                <a:spcPts val="4000"/>
              </a:lnSpc>
            </a:pPr>
            <a:r>
              <a:rPr lang="en-US" altLang="zh-CN" sz="2800" dirty="0">
                <a:latin typeface="DFKai-SB" panose="03000509000000000000" pitchFamily="65" charset="-120"/>
                <a:ea typeface="DFKai-SB" panose="03000509000000000000" pitchFamily="65" charset="-120"/>
              </a:rPr>
              <a:t>2021</a:t>
            </a:r>
            <a:r>
              <a:rPr lang="zh-CN" altLang="en-US" sz="2800" dirty="0">
                <a:latin typeface="DFKai-SB" panose="03000509000000000000" pitchFamily="65" charset="-120"/>
                <a:ea typeface="DFKai-SB" panose="03000509000000000000" pitchFamily="65" charset="-120"/>
              </a:rPr>
              <a:t>年</a:t>
            </a:r>
            <a:r>
              <a:rPr lang="en-US" altLang="zh-CN" sz="2800" dirty="0">
                <a:latin typeface="DFKai-SB" panose="03000509000000000000" pitchFamily="65" charset="-120"/>
                <a:ea typeface="DFKai-SB" panose="03000509000000000000" pitchFamily="65" charset="-120"/>
              </a:rPr>
              <a:t>9</a:t>
            </a:r>
            <a:r>
              <a:rPr lang="zh-CN" altLang="en-US" sz="2800" dirty="0">
                <a:latin typeface="DFKai-SB" panose="03000509000000000000" pitchFamily="65" charset="-120"/>
                <a:ea typeface="DFKai-SB" panose="03000509000000000000" pitchFamily="65" charset="-120"/>
              </a:rPr>
              <a:t>月</a:t>
            </a:r>
            <a:r>
              <a:rPr lang="en-US" altLang="zh-CN" sz="2800" dirty="0">
                <a:latin typeface="DFKai-SB" panose="03000509000000000000" pitchFamily="65" charset="-120"/>
                <a:ea typeface="DFKai-SB" panose="03000509000000000000" pitchFamily="65" charset="-120"/>
              </a:rPr>
              <a:t>17</a:t>
            </a:r>
            <a:r>
              <a:rPr lang="zh-CN" altLang="en-US" sz="2800" dirty="0">
                <a:latin typeface="DFKai-SB" panose="03000509000000000000" pitchFamily="65" charset="-120"/>
                <a:ea typeface="DFKai-SB" panose="03000509000000000000" pitchFamily="65" charset="-120"/>
              </a:rPr>
              <a:t>日</a:t>
            </a:r>
            <a:r>
              <a:rPr lang="en-US" altLang="zh-CN" sz="2800" dirty="0">
                <a:latin typeface="DFKai-SB" panose="03000509000000000000" pitchFamily="65" charset="-120"/>
                <a:ea typeface="DFKai-SB" panose="03000509000000000000" pitchFamily="65" charset="-120"/>
              </a:rPr>
              <a:t>13</a:t>
            </a:r>
            <a:r>
              <a:rPr lang="zh-CN" altLang="en-US" sz="2800" dirty="0">
                <a:latin typeface="DFKai-SB" panose="03000509000000000000" pitchFamily="65" charset="-120"/>
                <a:ea typeface="DFKai-SB" panose="03000509000000000000" pitchFamily="65" charset="-120"/>
              </a:rPr>
              <a:t>時</a:t>
            </a:r>
            <a:r>
              <a:rPr lang="en-US" altLang="zh-CN" sz="2800" dirty="0">
                <a:latin typeface="DFKai-SB" panose="03000509000000000000" pitchFamily="65" charset="-120"/>
                <a:ea typeface="DFKai-SB" panose="03000509000000000000" pitchFamily="65" charset="-120"/>
              </a:rPr>
              <a:t>34</a:t>
            </a:r>
            <a:r>
              <a:rPr lang="zh-CN" altLang="en-US" sz="2800" dirty="0">
                <a:latin typeface="DFKai-SB" panose="03000509000000000000" pitchFamily="65" charset="-120"/>
                <a:ea typeface="DFKai-SB" panose="03000509000000000000" pitchFamily="65" charset="-120"/>
              </a:rPr>
              <a:t>分</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神舟十二號載人飛船返回艙在東風</a:t>
            </a:r>
            <a:r>
              <a:rPr lang="zh-TW" altLang="en-US" sz="2800" dirty="0">
                <a:latin typeface="DFKai-SB" panose="03000509000000000000" pitchFamily="65" charset="-120"/>
                <a:ea typeface="DFKai-SB" panose="03000509000000000000" pitchFamily="65" charset="-120"/>
              </a:rPr>
              <a:t>着</a:t>
            </a:r>
            <a:r>
              <a:rPr lang="zh-CN" altLang="en-US" sz="2800" dirty="0">
                <a:latin typeface="DFKai-SB" panose="03000509000000000000" pitchFamily="65" charset="-120"/>
                <a:ea typeface="DFKai-SB" panose="03000509000000000000" pitchFamily="65" charset="-120"/>
              </a:rPr>
              <a:t>陸場成功</a:t>
            </a:r>
            <a:r>
              <a:rPr lang="zh-TW" altLang="en-US" sz="2800" dirty="0">
                <a:latin typeface="DFKai-SB" panose="03000509000000000000" pitchFamily="65" charset="-120"/>
                <a:ea typeface="DFKai-SB" panose="03000509000000000000" pitchFamily="65" charset="-120"/>
              </a:rPr>
              <a:t>着</a:t>
            </a:r>
            <a:r>
              <a:rPr lang="zh-CN" altLang="en-US" sz="2800" dirty="0">
                <a:latin typeface="DFKai-SB" panose="03000509000000000000" pitchFamily="65" charset="-120"/>
                <a:ea typeface="DFKai-SB" panose="03000509000000000000" pitchFamily="65" charset="-120"/>
              </a:rPr>
              <a:t>陸</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執行飛行任務的太空人聶海勝</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劉伯明</a:t>
            </a:r>
            <a:r>
              <a:rPr lang="zh-TW" altLang="en-US" sz="2800" dirty="0">
                <a:latin typeface="DFKai-SB" panose="03000509000000000000" pitchFamily="65" charset="-120"/>
                <a:ea typeface="DFKai-SB" panose="03000509000000000000" pitchFamily="65" charset="-120"/>
              </a:rPr>
              <a:t>及</a:t>
            </a:r>
            <a:r>
              <a:rPr lang="zh-CN" altLang="en-US" sz="2800" dirty="0">
                <a:latin typeface="DFKai-SB" panose="03000509000000000000" pitchFamily="65" charset="-120"/>
                <a:ea typeface="DFKai-SB" panose="03000509000000000000" pitchFamily="65" charset="-120"/>
              </a:rPr>
              <a:t>湯洪波</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安全順利出艙</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身體狀態良好</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空間站階段首次載人飛行任務取得圓滿成功</a:t>
            </a:r>
            <a:r>
              <a:rPr lang="zh-TW" altLang="en-US" sz="2800" dirty="0">
                <a:latin typeface="DFKai-SB" panose="03000509000000000000" pitchFamily="65" charset="-120"/>
                <a:ea typeface="DFKai-SB" panose="03000509000000000000" pitchFamily="65" charset="-120"/>
              </a:rPr>
              <a:t>。</a:t>
            </a:r>
            <a:r>
              <a:rPr lang="zh-CN" altLang="en-US" sz="2800" dirty="0">
                <a:latin typeface="DFKai-SB" panose="03000509000000000000" pitchFamily="65" charset="-120"/>
                <a:ea typeface="DFKai-SB" panose="03000509000000000000" pitchFamily="65" charset="-120"/>
              </a:rPr>
              <a:t>此次是東風</a:t>
            </a:r>
            <a:r>
              <a:rPr lang="zh-TW" altLang="en-US" sz="2800" dirty="0">
                <a:latin typeface="DFKai-SB" panose="03000509000000000000" pitchFamily="65" charset="-120"/>
                <a:ea typeface="DFKai-SB" panose="03000509000000000000" pitchFamily="65" charset="-120"/>
              </a:rPr>
              <a:t>着</a:t>
            </a:r>
            <a:r>
              <a:rPr lang="zh-CN" altLang="en-US" sz="2800" dirty="0">
                <a:latin typeface="DFKai-SB" panose="03000509000000000000" pitchFamily="65" charset="-120"/>
                <a:ea typeface="DFKai-SB" panose="03000509000000000000" pitchFamily="65" charset="-120"/>
              </a:rPr>
              <a:t>陸場首次執行載人飛船搜索回收任務</a:t>
            </a:r>
            <a:r>
              <a:rPr lang="zh-TW" altLang="en-US" sz="2800" dirty="0">
                <a:latin typeface="DFKai-SB" panose="03000509000000000000" pitchFamily="65" charset="-120"/>
                <a:ea typeface="DFKai-SB" panose="03000509000000000000" pitchFamily="65" charset="-120"/>
              </a:rPr>
              <a:t>。</a:t>
            </a:r>
            <a:endParaRPr lang="zh-HK" altLang="en-US" sz="2800" dirty="0">
              <a:latin typeface="DFKai-SB" panose="03000509000000000000" pitchFamily="65" charset="-120"/>
              <a:ea typeface="DFKai-SB" panose="03000509000000000000" pitchFamily="65" charset="-120"/>
            </a:endParaRPr>
          </a:p>
        </p:txBody>
      </p:sp>
      <p:grpSp>
        <p:nvGrpSpPr>
          <p:cNvPr id="2" name="群組 1">
            <a:extLst>
              <a:ext uri="{FF2B5EF4-FFF2-40B4-BE49-F238E27FC236}">
                <a16:creationId xmlns:a16="http://schemas.microsoft.com/office/drawing/2014/main" id="{47548FE7-E166-4F3C-971B-C1091F0657A1}"/>
              </a:ext>
            </a:extLst>
          </p:cNvPr>
          <p:cNvGrpSpPr/>
          <p:nvPr/>
        </p:nvGrpSpPr>
        <p:grpSpPr>
          <a:xfrm>
            <a:off x="11681026" y="186952"/>
            <a:ext cx="516040" cy="1984496"/>
            <a:chOff x="11681026" y="186952"/>
            <a:chExt cx="516040" cy="1984496"/>
          </a:xfrm>
        </p:grpSpPr>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
        <p:nvSpPr>
          <p:cNvPr id="7" name="Rectangle: Top Corners Rounded 6">
            <a:extLst>
              <a:ext uri="{FF2B5EF4-FFF2-40B4-BE49-F238E27FC236}">
                <a16:creationId xmlns:a16="http://schemas.microsoft.com/office/drawing/2014/main" id="{F08EC7D0-D45C-4919-8082-1DA181710B73}"/>
              </a:ext>
            </a:extLst>
          </p:cNvPr>
          <p:cNvSpPr/>
          <p:nvPr/>
        </p:nvSpPr>
        <p:spPr>
          <a:xfrm>
            <a:off x="7914555" y="74176"/>
            <a:ext cx="3429999"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r>
              <a:rPr lang="en-US" altLang="zh-TW" sz="4800" b="1" dirty="0"/>
              <a:t>(</a:t>
            </a:r>
            <a:r>
              <a:rPr lang="zh-TW" altLang="en-US" sz="4800" b="1" dirty="0"/>
              <a:t>續</a:t>
            </a:r>
            <a:r>
              <a:rPr lang="en-US" altLang="zh-TW" sz="4800" b="1" dirty="0"/>
              <a:t>)</a:t>
            </a:r>
            <a:endParaRPr lang="en-HK" sz="4800" b="1" dirty="0"/>
          </a:p>
        </p:txBody>
      </p:sp>
      <p:pic>
        <p:nvPicPr>
          <p:cNvPr id="9" name="Picture 8" descr="A picture containing sky, outdoor, person, people&#10;&#10;Description automatically generated">
            <a:extLst>
              <a:ext uri="{FF2B5EF4-FFF2-40B4-BE49-F238E27FC236}">
                <a16:creationId xmlns:a16="http://schemas.microsoft.com/office/drawing/2014/main" id="{39467030-770B-4CD0-B6CE-FA1ECA4C47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016" y="355490"/>
            <a:ext cx="4158338" cy="2772225"/>
          </a:xfrm>
          <a:prstGeom prst="rect">
            <a:avLst/>
          </a:prstGeom>
        </p:spPr>
      </p:pic>
      <p:pic>
        <p:nvPicPr>
          <p:cNvPr id="15" name="Picture 14" descr="A picture containing colorful, decorated, painted, cart&#10;&#10;Description automatically generated">
            <a:extLst>
              <a:ext uri="{FF2B5EF4-FFF2-40B4-BE49-F238E27FC236}">
                <a16:creationId xmlns:a16="http://schemas.microsoft.com/office/drawing/2014/main" id="{A7D47742-2FFB-4379-BE05-2B8EAC5C5839}"/>
              </a:ext>
            </a:extLst>
          </p:cNvPr>
          <p:cNvPicPr>
            <a:picLocks noChangeAspect="1"/>
          </p:cNvPicPr>
          <p:nvPr/>
        </p:nvPicPr>
        <p:blipFill rotWithShape="1">
          <a:blip r:embed="rId4"/>
          <a:srcRect l="9608" r="5980"/>
          <a:stretch/>
        </p:blipFill>
        <p:spPr>
          <a:xfrm>
            <a:off x="7746546" y="3297380"/>
            <a:ext cx="3859307" cy="3048000"/>
          </a:xfrm>
          <a:prstGeom prst="rect">
            <a:avLst/>
          </a:prstGeom>
        </p:spPr>
      </p:pic>
    </p:spTree>
    <p:extLst>
      <p:ext uri="{BB962C8B-B14F-4D97-AF65-F5344CB8AC3E}">
        <p14:creationId xmlns:p14="http://schemas.microsoft.com/office/powerpoint/2010/main" val="370087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本框 5">
            <a:extLst>
              <a:ext uri="{FF2B5EF4-FFF2-40B4-BE49-F238E27FC236}">
                <a16:creationId xmlns:a16="http://schemas.microsoft.com/office/drawing/2014/main" id="{E41BC3A1-3467-4D7E-B930-DCC9F6C2AB7B}"/>
              </a:ext>
            </a:extLst>
          </p:cNvPr>
          <p:cNvSpPr txBox="1">
            <a:spLocks noChangeArrowheads="1"/>
          </p:cNvSpPr>
          <p:nvPr/>
        </p:nvSpPr>
        <p:spPr bwMode="auto">
          <a:xfrm>
            <a:off x="12183" y="1248450"/>
            <a:ext cx="3705890" cy="3862596"/>
          </a:xfrm>
          <a:prstGeom prst="rect">
            <a:avLst/>
          </a:prstGeom>
          <a:solidFill>
            <a:schemeClr val="accent4">
              <a:lumMod val="20000"/>
              <a:lumOff val="80000"/>
            </a:schemeClr>
          </a:solidFill>
          <a:ln w="38100">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457200" indent="-457200">
              <a:spcBef>
                <a:spcPct val="0"/>
              </a:spcBef>
              <a:spcAft>
                <a:spcPts val="600"/>
              </a:spcAft>
              <a:defRPr/>
            </a:pPr>
            <a:r>
              <a:rPr kumimoji="0" lang="zh-CN" altLang="en-US" sz="3000" b="0" i="0" u="none" strike="noStrik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中國首顆量子科學實驗衛星</a:t>
            </a:r>
            <a:endParaRPr lang="en-US" altLang="zh-CN" sz="3000" dirty="0">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spcBef>
                <a:spcPct val="0"/>
              </a:spcBef>
              <a:spcAft>
                <a:spcPts val="600"/>
              </a:spcAft>
              <a:defRPr/>
            </a:pPr>
            <a:r>
              <a:rPr lang="zh-TW" altLang="en-US" sz="3000" dirty="0">
                <a:latin typeface="Times New Roman" panose="02020603050405020304" pitchFamily="18" charset="0"/>
                <a:ea typeface="DFKai-SB" panose="03000509000000000000" pitchFamily="65" charset="-120"/>
                <a:cs typeface="Times New Roman" panose="02020603050405020304" pitchFamily="18" charset="0"/>
              </a:rPr>
              <a:t>一顆用於測試遠距離量子通訊的衛星，通訊距離可達到</a:t>
            </a:r>
            <a:r>
              <a:rPr lang="en-US" altLang="zh-TW" sz="3000" dirty="0">
                <a:latin typeface="Times New Roman" panose="02020603050405020304" pitchFamily="18" charset="0"/>
                <a:ea typeface="DFKai-SB" panose="03000509000000000000" pitchFamily="65" charset="-120"/>
                <a:cs typeface="Times New Roman" panose="02020603050405020304" pitchFamily="18" charset="0"/>
              </a:rPr>
              <a:t>1400</a:t>
            </a:r>
            <a:r>
              <a:rPr lang="zh-TW" altLang="en-US" sz="3000" dirty="0">
                <a:latin typeface="Times New Roman" panose="02020603050405020304" pitchFamily="18" charset="0"/>
                <a:ea typeface="DFKai-SB" panose="03000509000000000000" pitchFamily="65" charset="-120"/>
                <a:cs typeface="Times New Roman" panose="02020603050405020304" pitchFamily="18" charset="0"/>
              </a:rPr>
              <a:t>公里，而量子通訊傳輸效率甚至比光纖更高</a:t>
            </a:r>
          </a:p>
        </p:txBody>
      </p:sp>
      <p:sp>
        <p:nvSpPr>
          <p:cNvPr id="9" name="矩形 1">
            <a:extLst>
              <a:ext uri="{FF2B5EF4-FFF2-40B4-BE49-F238E27FC236}">
                <a16:creationId xmlns:a16="http://schemas.microsoft.com/office/drawing/2014/main" id="{C1667F8E-E32C-4C27-AABD-1714F9E46282}"/>
              </a:ext>
            </a:extLst>
          </p:cNvPr>
          <p:cNvSpPr>
            <a:spLocks noChangeArrowheads="1"/>
          </p:cNvSpPr>
          <p:nvPr/>
        </p:nvSpPr>
        <p:spPr bwMode="auto">
          <a:xfrm>
            <a:off x="332967" y="219651"/>
            <a:ext cx="33643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ctr">
              <a:spcBef>
                <a:spcPct val="0"/>
              </a:spcBef>
              <a:spcAft>
                <a:spcPts val="600"/>
              </a:spcAft>
              <a:buNone/>
              <a:defRPr/>
            </a:pPr>
            <a:r>
              <a:rPr lang="zh-TW" altLang="en-US" sz="5400" b="1" dirty="0">
                <a:latin typeface="標楷體"/>
                <a:ea typeface="標楷體"/>
              </a:rPr>
              <a:t>「墨子號」</a:t>
            </a:r>
            <a:endParaRPr kumimoji="0" lang="en-US" altLang="zh-CN" sz="5400" b="1" i="0" u="none" strike="noStrike" kern="1200" cap="none" spc="0" normalizeH="0" baseline="0" noProof="0" dirty="0">
              <a:ln>
                <a:noFill/>
              </a:ln>
              <a:effectLst/>
              <a:uLnTx/>
              <a:uFillTx/>
              <a:latin typeface="標楷體"/>
              <a:ea typeface="標楷體"/>
            </a:endParaRPr>
          </a:p>
        </p:txBody>
      </p:sp>
      <p:sp>
        <p:nvSpPr>
          <p:cNvPr id="8" name="Rectangle: Top Corners Rounded 4">
            <a:extLst>
              <a:ext uri="{FF2B5EF4-FFF2-40B4-BE49-F238E27FC236}">
                <a16:creationId xmlns:a16="http://schemas.microsoft.com/office/drawing/2014/main" id="{7D8CA6F4-5E84-4D3C-B651-84A6D7D91ECC}"/>
              </a:ext>
            </a:extLst>
          </p:cNvPr>
          <p:cNvSpPr/>
          <p:nvPr/>
        </p:nvSpPr>
        <p:spPr>
          <a:xfrm>
            <a:off x="9295915" y="216458"/>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資料二</a:t>
            </a:r>
            <a:endParaRPr lang="en-HK" sz="4800" b="1" dirty="0"/>
          </a:p>
        </p:txBody>
      </p:sp>
      <p:sp>
        <p:nvSpPr>
          <p:cNvPr id="10" name="TextBox 7">
            <a:extLst>
              <a:ext uri="{FF2B5EF4-FFF2-40B4-BE49-F238E27FC236}">
                <a16:creationId xmlns:a16="http://schemas.microsoft.com/office/drawing/2014/main" id="{677B85F7-BADF-4400-8B24-0BEFA49774EC}"/>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pic>
        <p:nvPicPr>
          <p:cNvPr id="2" name="圖片 1">
            <a:extLst>
              <a:ext uri="{FF2B5EF4-FFF2-40B4-BE49-F238E27FC236}">
                <a16:creationId xmlns:a16="http://schemas.microsoft.com/office/drawing/2014/main" id="{4EB6F922-0ABA-4BD4-8E2E-4E77D40C3630}"/>
              </a:ext>
            </a:extLst>
          </p:cNvPr>
          <p:cNvPicPr>
            <a:picLocks noChangeAspect="1"/>
          </p:cNvPicPr>
          <p:nvPr/>
        </p:nvPicPr>
        <p:blipFill>
          <a:blip r:embed="rId2"/>
          <a:stretch>
            <a:fillRect/>
          </a:stretch>
        </p:blipFill>
        <p:spPr>
          <a:xfrm>
            <a:off x="3718073" y="1146175"/>
            <a:ext cx="7898922" cy="5262657"/>
          </a:xfrm>
          <a:prstGeom prst="rect">
            <a:avLst/>
          </a:prstGeom>
        </p:spPr>
      </p:pic>
      <p:sp>
        <p:nvSpPr>
          <p:cNvPr id="3" name="矩形 2">
            <a:extLst>
              <a:ext uri="{FF2B5EF4-FFF2-40B4-BE49-F238E27FC236}">
                <a16:creationId xmlns:a16="http://schemas.microsoft.com/office/drawing/2014/main" id="{619B9AC7-F7C9-4055-84F7-0A449214ADF1}"/>
              </a:ext>
            </a:extLst>
          </p:cNvPr>
          <p:cNvSpPr/>
          <p:nvPr/>
        </p:nvSpPr>
        <p:spPr>
          <a:xfrm>
            <a:off x="1150483" y="5551028"/>
            <a:ext cx="2411867" cy="738664"/>
          </a:xfrm>
          <a:prstGeom prst="rect">
            <a:avLst/>
          </a:prstGeom>
        </p:spPr>
        <p:txBody>
          <a:bodyPr wrap="square">
            <a:spAutoFit/>
          </a:bodyPr>
          <a:lstStyle/>
          <a:p>
            <a:r>
              <a:rPr lang="zh-TW" altLang="en-US" sz="1400" dirty="0">
                <a:latin typeface="標楷體" panose="03000509000000000000" pitchFamily="65" charset="-120"/>
                <a:ea typeface="標楷體" panose="03000509000000000000" pitchFamily="65" charset="-120"/>
              </a:rPr>
              <a:t>資料來源：中國文化研究院</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「墨子號」令中國領先量子通信領域</a:t>
            </a:r>
            <a:r>
              <a:rPr lang="en-US" altLang="zh-TW" sz="1400" dirty="0">
                <a:latin typeface="標楷體" panose="03000509000000000000" pitchFamily="65" charset="-120"/>
                <a:ea typeface="標楷體" panose="03000509000000000000" pitchFamily="65" charset="-120"/>
              </a:rPr>
              <a:t>〉</a:t>
            </a:r>
            <a:endParaRPr lang="zh-HK" altLang="en-US" sz="14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D315E3B6-C6D8-4D00-8D38-BDB68D735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83" y="5298475"/>
            <a:ext cx="952500" cy="952500"/>
          </a:xfrm>
          <a:prstGeom prst="rect">
            <a:avLst/>
          </a:prstGeom>
        </p:spPr>
      </p:pic>
      <p:grpSp>
        <p:nvGrpSpPr>
          <p:cNvPr id="12" name="群組 11">
            <a:extLst>
              <a:ext uri="{FF2B5EF4-FFF2-40B4-BE49-F238E27FC236}">
                <a16:creationId xmlns:a16="http://schemas.microsoft.com/office/drawing/2014/main" id="{BE3F76C2-5A7E-45C7-A61D-CF404992BF38}"/>
              </a:ext>
            </a:extLst>
          </p:cNvPr>
          <p:cNvGrpSpPr/>
          <p:nvPr/>
        </p:nvGrpSpPr>
        <p:grpSpPr>
          <a:xfrm>
            <a:off x="11681026" y="186952"/>
            <a:ext cx="516040" cy="1984496"/>
            <a:chOff x="11681026" y="186952"/>
            <a:chExt cx="516040" cy="1984496"/>
          </a:xfrm>
        </p:grpSpPr>
        <p:sp>
          <p:nvSpPr>
            <p:cNvPr id="13" name="Rectangle: Top Corners Rounded 3">
              <a:extLst>
                <a:ext uri="{FF2B5EF4-FFF2-40B4-BE49-F238E27FC236}">
                  <a16:creationId xmlns:a16="http://schemas.microsoft.com/office/drawing/2014/main" id="{C3D5BE0D-EA40-46CF-AC22-6B058DCA0D4A}"/>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4" name="TextBox 4">
              <a:extLst>
                <a:ext uri="{FF2B5EF4-FFF2-40B4-BE49-F238E27FC236}">
                  <a16:creationId xmlns:a16="http://schemas.microsoft.com/office/drawing/2014/main" id="{D6227354-4CAC-447E-824A-D134B64CAE0F}"/>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spTree>
    <p:extLst>
      <p:ext uri="{BB962C8B-B14F-4D97-AF65-F5344CB8AC3E}">
        <p14:creationId xmlns:p14="http://schemas.microsoft.com/office/powerpoint/2010/main" val="16076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本框 5">
            <a:extLst>
              <a:ext uri="{FF2B5EF4-FFF2-40B4-BE49-F238E27FC236}">
                <a16:creationId xmlns:a16="http://schemas.microsoft.com/office/drawing/2014/main" id="{E41BC3A1-3467-4D7E-B930-DCC9F6C2AB7B}"/>
              </a:ext>
            </a:extLst>
          </p:cNvPr>
          <p:cNvSpPr txBox="1">
            <a:spLocks noChangeArrowheads="1"/>
          </p:cNvSpPr>
          <p:nvPr/>
        </p:nvSpPr>
        <p:spPr bwMode="auto">
          <a:xfrm>
            <a:off x="2352136" y="1116599"/>
            <a:ext cx="9255521" cy="5170646"/>
          </a:xfrm>
          <a:prstGeom prst="rect">
            <a:avLst/>
          </a:prstGeom>
          <a:solidFill>
            <a:schemeClr val="accent6">
              <a:lumMod val="20000"/>
              <a:lumOff val="80000"/>
            </a:schemeClr>
          </a:solidFill>
          <a:ln w="38100">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457200" indent="-457200">
              <a:lnSpc>
                <a:spcPts val="3600"/>
              </a:lnSpc>
              <a:spcBef>
                <a:spcPct val="0"/>
              </a:spcBef>
              <a:defRPr/>
            </a:pPr>
            <a:r>
              <a:rPr lang="zh-TW" altLang="en-US" sz="3000" dirty="0">
                <a:latin typeface="Times New Roman" panose="02020603050405020304" pitchFamily="18" charset="0"/>
                <a:ea typeface="DFKai-SB" panose="03000509000000000000" pitchFamily="65" charset="-120"/>
                <a:cs typeface="Times New Roman" panose="02020603050405020304" pitchFamily="18" charset="0"/>
              </a:rPr>
              <a:t>中國着眼於國家安全和經濟社會發展需要，自主建設運行的全球衛星導航系統，是為全球用戶提供全天候、全天時、高精度的定位、導航和授時服務的國家重要時空基礎設施。</a:t>
            </a:r>
          </a:p>
          <a:p>
            <a:pPr marL="457200" indent="-457200">
              <a:lnSpc>
                <a:spcPts val="3600"/>
              </a:lnSpc>
              <a:spcBef>
                <a:spcPct val="0"/>
              </a:spcBef>
              <a:defRPr/>
            </a:pPr>
            <a:r>
              <a:rPr lang="zh-TW" altLang="en-US" sz="3000" dirty="0">
                <a:latin typeface="Times New Roman" panose="02020603050405020304" pitchFamily="18" charset="0"/>
                <a:ea typeface="DFKai-SB" panose="03000509000000000000" pitchFamily="65" charset="-120"/>
                <a:cs typeface="Times New Roman" panose="02020603050405020304" pitchFamily="18" charset="0"/>
              </a:rPr>
              <a:t>北斗系統已在交通運輸、農林漁業、水文監測、氣象測報、電力調度、救災減災、公共安全等領域得到廣泛應用，服務國家重要基礎設施，產生了顯著的經濟效益和社會效益。</a:t>
            </a:r>
          </a:p>
          <a:p>
            <a:pPr marL="457200" indent="-457200">
              <a:lnSpc>
                <a:spcPts val="3600"/>
              </a:lnSpc>
              <a:spcBef>
                <a:spcPct val="0"/>
              </a:spcBef>
              <a:defRPr/>
            </a:pPr>
            <a:r>
              <a:rPr lang="zh-TW" altLang="en-US" sz="3000" dirty="0">
                <a:latin typeface="Times New Roman" panose="02020603050405020304" pitchFamily="18" charset="0"/>
                <a:ea typeface="DFKai-SB" panose="03000509000000000000" pitchFamily="65" charset="-120"/>
                <a:cs typeface="Times New Roman" panose="02020603050405020304" pitchFamily="18" charset="0"/>
              </a:rPr>
              <a:t>基於北斗系統的導航服務已被電子商務、移動智能終端製造、位置服務等廠商採用，廣泛進入中國大眾消費、共享經濟和民生領域。 </a:t>
            </a:r>
          </a:p>
        </p:txBody>
      </p:sp>
      <p:sp>
        <p:nvSpPr>
          <p:cNvPr id="9" name="矩形 1">
            <a:extLst>
              <a:ext uri="{FF2B5EF4-FFF2-40B4-BE49-F238E27FC236}">
                <a16:creationId xmlns:a16="http://schemas.microsoft.com/office/drawing/2014/main" id="{C1667F8E-E32C-4C27-AABD-1714F9E46282}"/>
              </a:ext>
            </a:extLst>
          </p:cNvPr>
          <p:cNvSpPr>
            <a:spLocks noChangeArrowheads="1"/>
          </p:cNvSpPr>
          <p:nvPr/>
        </p:nvSpPr>
        <p:spPr bwMode="auto">
          <a:xfrm>
            <a:off x="141" y="71682"/>
            <a:ext cx="57246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lvl="0" algn="ctr">
              <a:spcBef>
                <a:spcPct val="0"/>
              </a:spcBef>
              <a:spcAft>
                <a:spcPts val="600"/>
              </a:spcAft>
              <a:buNone/>
              <a:defRPr/>
            </a:pPr>
            <a:r>
              <a:rPr lang="zh-TW" altLang="en-US" sz="5400" b="1" dirty="0">
                <a:solidFill>
                  <a:schemeClr val="accent6">
                    <a:lumMod val="50000"/>
                  </a:schemeClr>
                </a:solidFill>
                <a:latin typeface="標楷體"/>
                <a:ea typeface="標楷體"/>
              </a:rPr>
              <a:t>北斗衛星導航系統</a:t>
            </a:r>
            <a:endParaRPr kumimoji="0" lang="en-US" altLang="zh-CN" sz="5400" b="1" i="0" u="none" strike="noStrike" kern="1200" cap="none" spc="0" normalizeH="0" baseline="0" noProof="0" dirty="0">
              <a:ln>
                <a:noFill/>
              </a:ln>
              <a:solidFill>
                <a:schemeClr val="accent6">
                  <a:lumMod val="50000"/>
                </a:schemeClr>
              </a:solidFill>
              <a:effectLst/>
              <a:uLnTx/>
              <a:uFillTx/>
              <a:latin typeface="標楷體"/>
              <a:ea typeface="標楷體"/>
            </a:endParaRPr>
          </a:p>
        </p:txBody>
      </p:sp>
      <p:sp>
        <p:nvSpPr>
          <p:cNvPr id="8" name="Rectangle: Top Corners Rounded 4">
            <a:extLst>
              <a:ext uri="{FF2B5EF4-FFF2-40B4-BE49-F238E27FC236}">
                <a16:creationId xmlns:a16="http://schemas.microsoft.com/office/drawing/2014/main" id="{7D8CA6F4-5E84-4D3C-B651-84A6D7D91ECC}"/>
              </a:ext>
            </a:extLst>
          </p:cNvPr>
          <p:cNvSpPr/>
          <p:nvPr/>
        </p:nvSpPr>
        <p:spPr>
          <a:xfrm>
            <a:off x="9181615" y="216458"/>
            <a:ext cx="2238375"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資料三</a:t>
            </a:r>
            <a:endParaRPr lang="en-HK" sz="4800" b="1" dirty="0"/>
          </a:p>
        </p:txBody>
      </p:sp>
      <p:sp>
        <p:nvSpPr>
          <p:cNvPr id="10" name="TextBox 7">
            <a:extLst>
              <a:ext uri="{FF2B5EF4-FFF2-40B4-BE49-F238E27FC236}">
                <a16:creationId xmlns:a16="http://schemas.microsoft.com/office/drawing/2014/main" id="{677B85F7-BADF-4400-8B24-0BEFA49774EC}"/>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3" name="矩形 2">
            <a:extLst>
              <a:ext uri="{FF2B5EF4-FFF2-40B4-BE49-F238E27FC236}">
                <a16:creationId xmlns:a16="http://schemas.microsoft.com/office/drawing/2014/main" id="{619B9AC7-F7C9-4055-84F7-0A449214ADF1}"/>
              </a:ext>
            </a:extLst>
          </p:cNvPr>
          <p:cNvSpPr/>
          <p:nvPr/>
        </p:nvSpPr>
        <p:spPr>
          <a:xfrm>
            <a:off x="2163513" y="6408832"/>
            <a:ext cx="2877711"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資料來源：北斗衛星導航系統網站</a:t>
            </a:r>
            <a:endParaRPr lang="zh-HK" altLang="en-US" sz="1400" dirty="0">
              <a:latin typeface="標楷體" panose="03000509000000000000" pitchFamily="65" charset="-120"/>
              <a:ea typeface="標楷體" panose="03000509000000000000" pitchFamily="65" charset="-120"/>
            </a:endParaRPr>
          </a:p>
        </p:txBody>
      </p:sp>
      <p:grpSp>
        <p:nvGrpSpPr>
          <p:cNvPr id="11" name="群組 10">
            <a:extLst>
              <a:ext uri="{FF2B5EF4-FFF2-40B4-BE49-F238E27FC236}">
                <a16:creationId xmlns:a16="http://schemas.microsoft.com/office/drawing/2014/main" id="{06B51ADE-814F-42F5-B163-C99EB14C2650}"/>
              </a:ext>
            </a:extLst>
          </p:cNvPr>
          <p:cNvGrpSpPr/>
          <p:nvPr/>
        </p:nvGrpSpPr>
        <p:grpSpPr>
          <a:xfrm>
            <a:off x="11681026" y="186952"/>
            <a:ext cx="516040" cy="1984496"/>
            <a:chOff x="11681026" y="186952"/>
            <a:chExt cx="516040" cy="1984496"/>
          </a:xfrm>
        </p:grpSpPr>
        <p:sp>
          <p:nvSpPr>
            <p:cNvPr id="12" name="Rectangle: Top Corners Rounded 3">
              <a:extLst>
                <a:ext uri="{FF2B5EF4-FFF2-40B4-BE49-F238E27FC236}">
                  <a16:creationId xmlns:a16="http://schemas.microsoft.com/office/drawing/2014/main" id="{D92C069F-3331-48E4-A827-362ECDCC1FE2}"/>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4">
              <a:extLst>
                <a:ext uri="{FF2B5EF4-FFF2-40B4-BE49-F238E27FC236}">
                  <a16:creationId xmlns:a16="http://schemas.microsoft.com/office/drawing/2014/main" id="{585BFB90-FD94-4E4D-A5D4-7902EDC1A8C2}"/>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grpSp>
      <p:pic>
        <p:nvPicPr>
          <p:cNvPr id="14" name="Picture 1">
            <a:hlinkClick r:id="rId2"/>
            <a:extLst>
              <a:ext uri="{FF2B5EF4-FFF2-40B4-BE49-F238E27FC236}">
                <a16:creationId xmlns:a16="http://schemas.microsoft.com/office/drawing/2014/main" id="{8A802B57-ED53-4BDD-83F4-02EADA7F43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91" y="2701255"/>
            <a:ext cx="2075769" cy="1629085"/>
          </a:xfrm>
          <a:prstGeom prst="rect">
            <a:avLst/>
          </a:prstGeom>
        </p:spPr>
      </p:pic>
      <p:pic>
        <p:nvPicPr>
          <p:cNvPr id="15" name="Picture 9">
            <a:hlinkClick r:id="rId2"/>
            <a:extLst>
              <a:ext uri="{FF2B5EF4-FFF2-40B4-BE49-F238E27FC236}">
                <a16:creationId xmlns:a16="http://schemas.microsoft.com/office/drawing/2014/main" id="{4617F3B9-9667-4140-B73C-FFBD90E4F8B7}"/>
              </a:ext>
            </a:extLst>
          </p:cNvPr>
          <p:cNvPicPr>
            <a:picLocks noChangeAspect="1"/>
          </p:cNvPicPr>
          <p:nvPr/>
        </p:nvPicPr>
        <p:blipFill>
          <a:blip r:embed="rId4"/>
          <a:stretch>
            <a:fillRect/>
          </a:stretch>
        </p:blipFill>
        <p:spPr>
          <a:xfrm>
            <a:off x="526753" y="1212850"/>
            <a:ext cx="1200318" cy="1105054"/>
          </a:xfrm>
          <a:prstGeom prst="rect">
            <a:avLst/>
          </a:prstGeom>
        </p:spPr>
      </p:pic>
      <p:sp>
        <p:nvSpPr>
          <p:cNvPr id="16" name="Rectangle 10">
            <a:extLst>
              <a:ext uri="{FF2B5EF4-FFF2-40B4-BE49-F238E27FC236}">
                <a16:creationId xmlns:a16="http://schemas.microsoft.com/office/drawing/2014/main" id="{9C3B2B4C-0BFB-49C8-AFA6-BD50046836EC}"/>
              </a:ext>
            </a:extLst>
          </p:cNvPr>
          <p:cNvSpPr/>
          <p:nvPr/>
        </p:nvSpPr>
        <p:spPr>
          <a:xfrm>
            <a:off x="316433" y="2317904"/>
            <a:ext cx="1620957" cy="307777"/>
          </a:xfrm>
          <a:prstGeom prst="rect">
            <a:avLst/>
          </a:prstGeom>
        </p:spPr>
        <p:txBody>
          <a:bodyPr wrap="none">
            <a:spAutoFit/>
          </a:bodyPr>
          <a:lstStyle/>
          <a:p>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點擊圖像了解更多</a:t>
            </a:r>
            <a:endParaRPr lang="en-US" sz="14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31B643C8-7845-405E-9442-29F543B7BF81}"/>
              </a:ext>
            </a:extLst>
          </p:cNvPr>
          <p:cNvPicPr>
            <a:picLocks noChangeAspect="1"/>
          </p:cNvPicPr>
          <p:nvPr/>
        </p:nvPicPr>
        <p:blipFill>
          <a:blip r:embed="rId5"/>
          <a:stretch>
            <a:fillRect/>
          </a:stretch>
        </p:blipFill>
        <p:spPr>
          <a:xfrm>
            <a:off x="185143" y="4834387"/>
            <a:ext cx="1905000" cy="1905000"/>
          </a:xfrm>
          <a:prstGeom prst="rect">
            <a:avLst/>
          </a:prstGeom>
        </p:spPr>
      </p:pic>
    </p:spTree>
    <p:extLst>
      <p:ext uri="{BB962C8B-B14F-4D97-AF65-F5344CB8AC3E}">
        <p14:creationId xmlns:p14="http://schemas.microsoft.com/office/powerpoint/2010/main" val="11864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934567" y="1800069"/>
            <a:ext cx="7270394" cy="186903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中國近年有哪些重大的太空成就？</a:t>
            </a:r>
            <a:endParaRPr lang="en-US" altLang="zh-TW" sz="3600" dirty="0">
              <a:solidFill>
                <a:srgbClr val="3F50A4"/>
              </a:solidFill>
              <a:latin typeface="Arial" panose="020B0604020202020204" pitchFamily="34" charset="0"/>
              <a:cs typeface="Arial" panose="020B0604020202020204" pitchFamily="34" charset="0"/>
            </a:endParaRPr>
          </a:p>
          <a:p>
            <a:pPr algn="just">
              <a:lnSpc>
                <a:spcPct val="150000"/>
              </a:lnSpc>
            </a:pPr>
            <a:r>
              <a:rPr lang="zh-TW" altLang="en-US" sz="3600" dirty="0">
                <a:solidFill>
                  <a:srgbClr val="3F50A4"/>
                </a:solidFill>
                <a:latin typeface="Arial" panose="020B0604020202020204" pitchFamily="34" charset="0"/>
                <a:cs typeface="Arial" panose="020B0604020202020204" pitchFamily="34" charset="0"/>
              </a:rPr>
              <a:t>試舉例說明。</a:t>
            </a:r>
            <a:endParaRPr lang="en-HK" dirty="0">
              <a:noFill/>
            </a:endParaRPr>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11" name="Rectangle: Top Corners Rounded 10">
            <a:extLst>
              <a:ext uri="{FF2B5EF4-FFF2-40B4-BE49-F238E27FC236}">
                <a16:creationId xmlns:a16="http://schemas.microsoft.com/office/drawing/2014/main" id="{CBD86DFB-03CC-4E30-AE77-271E1E6A9FCE}"/>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2" name="TextBox 11">
            <a:extLst>
              <a:ext uri="{FF2B5EF4-FFF2-40B4-BE49-F238E27FC236}">
                <a16:creationId xmlns:a16="http://schemas.microsoft.com/office/drawing/2014/main" id="{D11B386E-ED9B-4059-9E2E-F357B1D1ACA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3</a:t>
            </a:r>
          </a:p>
        </p:txBody>
      </p:sp>
      <p:sp>
        <p:nvSpPr>
          <p:cNvPr id="8" name="Oval 6">
            <a:extLst>
              <a:ext uri="{FF2B5EF4-FFF2-40B4-BE49-F238E27FC236}">
                <a16:creationId xmlns:a16="http://schemas.microsoft.com/office/drawing/2014/main" id="{403C0BB5-48BA-4B61-83FA-D65970C0897C}"/>
              </a:ext>
            </a:extLst>
          </p:cNvPr>
          <p:cNvSpPr/>
          <p:nvPr/>
        </p:nvSpPr>
        <p:spPr>
          <a:xfrm>
            <a:off x="6844309" y="2892919"/>
            <a:ext cx="2180283"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3</a:t>
            </a:r>
            <a:endParaRPr lang="en-HK" sz="2400" b="1" dirty="0"/>
          </a:p>
        </p:txBody>
      </p:sp>
    </p:spTree>
    <p:extLst>
      <p:ext uri="{BB962C8B-B14F-4D97-AF65-F5344CB8AC3E}">
        <p14:creationId xmlns:p14="http://schemas.microsoft.com/office/powerpoint/2010/main" val="30449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stretch>
            <a:fillRect/>
          </a:stretch>
        </p:blipFill>
        <p:spPr>
          <a:xfrm>
            <a:off x="7531503" y="2129307"/>
            <a:ext cx="3217333" cy="3217333"/>
          </a:xfrm>
          <a:prstGeom prst="rect">
            <a:avLst/>
          </a:prstGeom>
        </p:spPr>
      </p:pic>
      <p:sp>
        <p:nvSpPr>
          <p:cNvPr id="5" name="Content Placeholder 2">
            <a:extLst>
              <a:ext uri="{FF2B5EF4-FFF2-40B4-BE49-F238E27FC236}">
                <a16:creationId xmlns:a16="http://schemas.microsoft.com/office/drawing/2014/main" id="{8A27AF49-8ADA-494D-84CE-B661554E5DC4}"/>
              </a:ext>
            </a:extLst>
          </p:cNvPr>
          <p:cNvSpPr>
            <a:spLocks noGrp="1"/>
          </p:cNvSpPr>
          <p:nvPr>
            <p:ph idx="1"/>
          </p:nvPr>
        </p:nvSpPr>
        <p:spPr>
          <a:xfrm>
            <a:off x="518965" y="1359137"/>
            <a:ext cx="10229871" cy="4757672"/>
          </a:xfrm>
        </p:spPr>
        <p:txBody>
          <a:bodyPr>
            <a:normAutofit fontScale="92500" lnSpcReduction="20000"/>
          </a:bodyPr>
          <a:lstStyle/>
          <a:p>
            <a:pPr marL="504000" indent="-504000">
              <a:lnSpc>
                <a:spcPct val="150000"/>
              </a:lnSpc>
              <a:buFont typeface="+mj-lt"/>
              <a:buAutoNum type="arabicPeriod"/>
            </a:pPr>
            <a:r>
              <a:rPr lang="zh-TW" altLang="en-US" sz="3600" dirty="0">
                <a:solidFill>
                  <a:schemeClr val="accent1">
                    <a:lumMod val="75000"/>
                  </a:schemeClr>
                </a:solidFill>
              </a:rPr>
              <a:t>高新科技</a:t>
            </a:r>
            <a:r>
              <a:rPr lang="en-US" altLang="zh-TW" sz="3600" dirty="0">
                <a:solidFill>
                  <a:schemeClr val="accent1">
                    <a:lumMod val="75000"/>
                  </a:schemeClr>
                </a:solidFill>
              </a:rPr>
              <a:t>/</a:t>
            </a:r>
            <a:r>
              <a:rPr lang="zh-TW" altLang="en-US" sz="3600" dirty="0">
                <a:solidFill>
                  <a:schemeClr val="accent1">
                    <a:lumMod val="75000"/>
                  </a:schemeClr>
                </a:solidFill>
              </a:rPr>
              <a:t>太空取得的成就 </a:t>
            </a:r>
            <a:r>
              <a:rPr lang="zh-TW" altLang="en-US" sz="3600" dirty="0">
                <a:solidFill>
                  <a:schemeClr val="accent1">
                    <a:lumMod val="75000"/>
                  </a:schemeClr>
                </a:solidFill>
                <a:sym typeface="Wingdings" panose="05000000000000000000" pitchFamily="2" charset="2"/>
              </a:rPr>
              <a:t></a:t>
            </a:r>
            <a:endParaRPr lang="en-US" altLang="zh-TW" sz="3600" dirty="0">
              <a:solidFill>
                <a:schemeClr val="accent1">
                  <a:lumMod val="75000"/>
                </a:schemeClr>
              </a:solidFill>
            </a:endParaRPr>
          </a:p>
          <a:p>
            <a:pPr marL="504000" indent="-504000">
              <a:lnSpc>
                <a:spcPct val="150000"/>
              </a:lnSpc>
              <a:buFont typeface="+mj-lt"/>
              <a:buAutoNum type="arabicPeriod"/>
            </a:pPr>
            <a:r>
              <a:rPr lang="zh-TW" altLang="en-US" sz="3600" dirty="0">
                <a:solidFill>
                  <a:schemeClr val="accent1">
                    <a:lumMod val="40000"/>
                    <a:lumOff val="60000"/>
                  </a:schemeClr>
                </a:solidFill>
              </a:rPr>
              <a:t>醫療衞生取得的成就 </a:t>
            </a:r>
            <a:endParaRPr lang="en-US" altLang="zh-TW" sz="3600" dirty="0">
              <a:solidFill>
                <a:schemeClr val="accent1">
                  <a:lumMod val="40000"/>
                  <a:lumOff val="60000"/>
                </a:schemeClr>
              </a:solidFill>
            </a:endParaRPr>
          </a:p>
          <a:p>
            <a:pPr marL="504000" indent="-504000">
              <a:lnSpc>
                <a:spcPct val="150000"/>
              </a:lnSpc>
              <a:buFont typeface="+mj-lt"/>
              <a:buAutoNum type="arabicPeriod"/>
            </a:pPr>
            <a:r>
              <a:rPr lang="zh-TW" altLang="en-US" sz="3600" dirty="0">
                <a:solidFill>
                  <a:schemeClr val="accent1">
                    <a:lumMod val="40000"/>
                    <a:lumOff val="60000"/>
                  </a:schemeClr>
                </a:solidFill>
              </a:rPr>
              <a:t>文化</a:t>
            </a:r>
            <a:r>
              <a:rPr lang="en-US" altLang="zh-TW" sz="3600" dirty="0">
                <a:solidFill>
                  <a:schemeClr val="accent1">
                    <a:lumMod val="40000"/>
                    <a:lumOff val="60000"/>
                  </a:schemeClr>
                </a:solidFill>
              </a:rPr>
              <a:t>/</a:t>
            </a:r>
            <a:r>
              <a:rPr lang="zh-TW" altLang="en-US" sz="3600" dirty="0">
                <a:solidFill>
                  <a:schemeClr val="accent1">
                    <a:lumMod val="40000"/>
                    <a:lumOff val="60000"/>
                  </a:schemeClr>
                </a:solidFill>
              </a:rPr>
              <a:t>教育取得的成就</a:t>
            </a:r>
          </a:p>
          <a:p>
            <a:pPr marL="504000" indent="-504000">
              <a:lnSpc>
                <a:spcPct val="150000"/>
              </a:lnSpc>
              <a:buFont typeface="+mj-lt"/>
              <a:buAutoNum type="arabicPeriod"/>
            </a:pPr>
            <a:r>
              <a:rPr lang="zh-TW" altLang="en-US" sz="3600" dirty="0">
                <a:solidFill>
                  <a:schemeClr val="accent1">
                    <a:lumMod val="40000"/>
                    <a:lumOff val="60000"/>
                  </a:schemeClr>
                </a:solidFill>
              </a:rPr>
              <a:t>文化遺產取得的成就 </a:t>
            </a:r>
            <a:endParaRPr lang="en-US" altLang="zh-TW" sz="3600" dirty="0">
              <a:solidFill>
                <a:schemeClr val="accent1">
                  <a:lumMod val="40000"/>
                  <a:lumOff val="60000"/>
                </a:schemeClr>
              </a:solidFill>
            </a:endParaRPr>
          </a:p>
          <a:p>
            <a:pPr marL="504000" indent="-504000">
              <a:lnSpc>
                <a:spcPct val="150000"/>
              </a:lnSpc>
              <a:buFont typeface="+mj-lt"/>
              <a:buAutoNum type="arabicPeriod"/>
            </a:pPr>
            <a:r>
              <a:rPr lang="zh-TW" altLang="en-US" sz="3600" dirty="0">
                <a:solidFill>
                  <a:schemeClr val="accent1">
                    <a:lumMod val="40000"/>
                    <a:lumOff val="60000"/>
                  </a:schemeClr>
                </a:solidFill>
              </a:rPr>
              <a:t>基礎建設</a:t>
            </a:r>
            <a:r>
              <a:rPr lang="en-US" altLang="zh-TW" sz="3600" dirty="0">
                <a:solidFill>
                  <a:schemeClr val="accent1">
                    <a:lumMod val="40000"/>
                    <a:lumOff val="60000"/>
                  </a:schemeClr>
                </a:solidFill>
              </a:rPr>
              <a:t>/</a:t>
            </a:r>
            <a:r>
              <a:rPr lang="zh-TW" altLang="en-US" sz="3600" dirty="0">
                <a:solidFill>
                  <a:schemeClr val="accent1">
                    <a:lumMod val="40000"/>
                    <a:lumOff val="60000"/>
                  </a:schemeClr>
                </a:solidFill>
              </a:rPr>
              <a:t>能源取得的成就 </a:t>
            </a:r>
          </a:p>
          <a:p>
            <a:pPr marL="504000" indent="-504000">
              <a:lnSpc>
                <a:spcPct val="150000"/>
              </a:lnSpc>
              <a:buFont typeface="+mj-lt"/>
              <a:buAutoNum type="arabicPeriod"/>
            </a:pPr>
            <a:r>
              <a:rPr lang="zh-TW" altLang="en-US" sz="3600" dirty="0">
                <a:solidFill>
                  <a:schemeClr val="accent1">
                    <a:lumMod val="40000"/>
                    <a:lumOff val="60000"/>
                  </a:schemeClr>
                </a:solidFill>
              </a:rPr>
              <a:t>脫貧方面取得的成就</a:t>
            </a:r>
          </a:p>
        </p:txBody>
      </p:sp>
    </p:spTree>
    <p:extLst>
      <p:ext uri="{BB962C8B-B14F-4D97-AF65-F5344CB8AC3E}">
        <p14:creationId xmlns:p14="http://schemas.microsoft.com/office/powerpoint/2010/main" val="344906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17B6A16-1570-4EBE-90B0-B40E3E660440}"/>
              </a:ext>
            </a:extLst>
          </p:cNvPr>
          <p:cNvGraphicFramePr>
            <a:graphicFrameLocks noGrp="1"/>
          </p:cNvGraphicFramePr>
          <p:nvPr>
            <p:extLst>
              <p:ext uri="{D42A27DB-BD31-4B8C-83A1-F6EECF244321}">
                <p14:modId xmlns:p14="http://schemas.microsoft.com/office/powerpoint/2010/main" val="3434830987"/>
              </p:ext>
            </p:extLst>
          </p:nvPr>
        </p:nvGraphicFramePr>
        <p:xfrm>
          <a:off x="238969" y="1442264"/>
          <a:ext cx="11714062" cy="4982552"/>
        </p:xfrm>
        <a:graphic>
          <a:graphicData uri="http://schemas.openxmlformats.org/drawingml/2006/table">
            <a:tbl>
              <a:tblPr firstRow="1" bandRow="1">
                <a:tableStyleId>{00A15C55-8517-42AA-B614-E9B94910E393}</a:tableStyleId>
              </a:tblPr>
              <a:tblGrid>
                <a:gridCol w="4062737">
                  <a:extLst>
                    <a:ext uri="{9D8B030D-6E8A-4147-A177-3AD203B41FA5}">
                      <a16:colId xmlns:a16="http://schemas.microsoft.com/office/drawing/2014/main" val="3805851592"/>
                    </a:ext>
                  </a:extLst>
                </a:gridCol>
                <a:gridCol w="7651325">
                  <a:extLst>
                    <a:ext uri="{9D8B030D-6E8A-4147-A177-3AD203B41FA5}">
                      <a16:colId xmlns:a16="http://schemas.microsoft.com/office/drawing/2014/main" val="106208372"/>
                    </a:ext>
                  </a:extLst>
                </a:gridCol>
              </a:tblGrid>
              <a:tr h="762187">
                <a:tc>
                  <a:txBody>
                    <a:bodyPr/>
                    <a:lstStyle/>
                    <a:p>
                      <a:pPr algn="ctr"/>
                      <a:r>
                        <a:rPr lang="zh-HK" altLang="en-US" sz="4800" b="1" dirty="0">
                          <a:solidFill>
                            <a:srgbClr val="000000"/>
                          </a:solidFill>
                          <a:latin typeface="華康儷特圓" panose="020F0809000000000000" pitchFamily="49" charset="-120"/>
                          <a:ea typeface="華康儷特圓" panose="020F0809000000000000" pitchFamily="49" charset="-120"/>
                        </a:rPr>
                        <a:t>項目</a:t>
                      </a:r>
                    </a:p>
                  </a:txBody>
                  <a:tcPr/>
                </a:tc>
                <a:tc>
                  <a:txBody>
                    <a:bodyPr/>
                    <a:lstStyle/>
                    <a:p>
                      <a:pPr algn="ctr"/>
                      <a:r>
                        <a:rPr lang="zh-HK" altLang="en-US" sz="4800" b="1" dirty="0">
                          <a:solidFill>
                            <a:srgbClr val="000000"/>
                          </a:solidFill>
                          <a:latin typeface="華康儷特圓" panose="020F0809000000000000" pitchFamily="49" charset="-120"/>
                          <a:ea typeface="華康儷特圓" panose="020F0809000000000000" pitchFamily="49" charset="-120"/>
                        </a:rPr>
                        <a:t>成就</a:t>
                      </a:r>
                    </a:p>
                  </a:txBody>
                  <a:tcPr/>
                </a:tc>
                <a:extLst>
                  <a:ext uri="{0D108BD9-81ED-4DB2-BD59-A6C34878D82A}">
                    <a16:rowId xmlns:a16="http://schemas.microsoft.com/office/drawing/2014/main" val="1761829440"/>
                  </a:ext>
                </a:extLst>
              </a:tr>
              <a:tr h="135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rPr>
                        <a:t>神舟飛船</a:t>
                      </a:r>
                      <a:endParaRPr lang="zh-HK" altLang="en-US"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rPr>
                        <a:t>建立空間站</a:t>
                      </a:r>
                      <a:endParaRPr lang="en-US" altLang="zh-TW"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rPr>
                        <a:t>首次進行太空授課</a:t>
                      </a:r>
                      <a:endParaRPr lang="en-US" altLang="zh-TW"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dirty="0">
                          <a:latin typeface="華康新特圓體" panose="020F0909000000000000" pitchFamily="49" charset="-120"/>
                          <a:ea typeface="華康新特圓體" panose="020F0909000000000000" pitchFamily="49" charset="-120"/>
                        </a:rPr>
                        <a:t>太空站階段首次載人飛行任務</a:t>
                      </a:r>
                      <a:endParaRPr lang="zh-HK" altLang="en-US" sz="300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txBody>
                  <a:tcPr/>
                </a:tc>
                <a:extLst>
                  <a:ext uri="{0D108BD9-81ED-4DB2-BD59-A6C34878D82A}">
                    <a16:rowId xmlns:a16="http://schemas.microsoft.com/office/drawing/2014/main" val="813234132"/>
                  </a:ext>
                </a:extLst>
              </a:tr>
              <a:tr h="704648">
                <a:tc>
                  <a:txBody>
                    <a:bodyPr/>
                    <a:lstStyle/>
                    <a:p>
                      <a:pPr lvl="0">
                        <a:buNone/>
                      </a:pPr>
                      <a:r>
                        <a:rPr lang="zh-TW" altLang="en-US" sz="3000" dirty="0">
                          <a:latin typeface="華康新特圓體" panose="020F0909000000000000" pitchFamily="49" charset="-120"/>
                          <a:ea typeface="華康新特圓體" panose="020F0909000000000000" pitchFamily="49" charset="-120"/>
                        </a:rPr>
                        <a:t>墨子號</a:t>
                      </a:r>
                      <a:endParaRPr lang="zh-HK" altLang="en-US" sz="3000" b="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txBody>
                  <a:tcPr/>
                </a:tc>
                <a:tc>
                  <a:txBody>
                    <a:bodyPr/>
                    <a:lstStyle/>
                    <a:p>
                      <a:pPr lvl="0" rtl="0">
                        <a:buNone/>
                      </a:pPr>
                      <a:r>
                        <a:rPr lang="zh-TW" altLang="en-US" sz="3000" dirty="0">
                          <a:latin typeface="華康新特圓體" panose="020F0909000000000000" pitchFamily="49" charset="-120"/>
                          <a:ea typeface="華康新特圓體" panose="020F0909000000000000" pitchFamily="49" charset="-120"/>
                        </a:rPr>
                        <a:t>首顆量子科學實驗衛星</a:t>
                      </a:r>
                    </a:p>
                  </a:txBody>
                  <a:tcPr/>
                </a:tc>
                <a:extLst>
                  <a:ext uri="{0D108BD9-81ED-4DB2-BD59-A6C34878D82A}">
                    <a16:rowId xmlns:a16="http://schemas.microsoft.com/office/drawing/2014/main" val="3726991443"/>
                  </a:ext>
                </a:extLst>
              </a:tr>
              <a:tr h="931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kern="1200" dirty="0">
                          <a:solidFill>
                            <a:schemeClr val="dk1"/>
                          </a:solidFill>
                          <a:latin typeface="華康新特圓體" panose="020F0909000000000000" pitchFamily="49" charset="-120"/>
                          <a:ea typeface="華康新特圓體" panose="020F0909000000000000" pitchFamily="49" charset="-120"/>
                          <a:cs typeface="+mn-cs"/>
                        </a:rPr>
                        <a:t>「北斗衛星定位系統」覆蓋全球</a:t>
                      </a:r>
                      <a:endParaRPr lang="zh-HK" altLang="en-US" sz="3000" kern="1200" dirty="0">
                        <a:solidFill>
                          <a:schemeClr val="dk1"/>
                        </a:solidFill>
                        <a:latin typeface="華康新特圓體" panose="020F0909000000000000" pitchFamily="49" charset="-120"/>
                        <a:ea typeface="華康新特圓體" panose="020F0909000000000000" pitchFamily="49" charset="-12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000" kern="1200" dirty="0">
                          <a:solidFill>
                            <a:schemeClr val="dk1"/>
                          </a:solidFill>
                          <a:latin typeface="華康新特圓體" panose="020F0909000000000000" pitchFamily="49" charset="-120"/>
                          <a:ea typeface="華康新特圓體" panose="020F0909000000000000" pitchFamily="49" charset="-120"/>
                          <a:cs typeface="+mn-cs"/>
                        </a:rPr>
                        <a:t>世界上第四個擁有全球衛星導航系統的國家</a:t>
                      </a:r>
                      <a:endParaRPr lang="zh-HK" altLang="en-US" sz="3000" kern="1200" dirty="0">
                        <a:solidFill>
                          <a:schemeClr val="dk1"/>
                        </a:solidFill>
                        <a:latin typeface="華康新特圓體" panose="020F0909000000000000" pitchFamily="49" charset="-120"/>
                        <a:ea typeface="華康新特圓體" panose="020F0909000000000000" pitchFamily="49" charset="-120"/>
                        <a:cs typeface="+mn-cs"/>
                      </a:endParaRPr>
                    </a:p>
                  </a:txBody>
                  <a:tcPr/>
                </a:tc>
                <a:extLst>
                  <a:ext uri="{0D108BD9-81ED-4DB2-BD59-A6C34878D82A}">
                    <a16:rowId xmlns:a16="http://schemas.microsoft.com/office/drawing/2014/main" val="877636618"/>
                  </a:ext>
                </a:extLst>
              </a:tr>
              <a:tr h="986064">
                <a:tc>
                  <a:txBody>
                    <a:bodyPr/>
                    <a:lstStyle/>
                    <a:p>
                      <a:pPr lvl="0">
                        <a:buNone/>
                      </a:pPr>
                      <a:r>
                        <a:rPr lang="zh-TW" altLang="en-US" sz="3000" dirty="0">
                          <a:latin typeface="華康新特圓體" panose="020F0909000000000000" pitchFamily="49" charset="-120"/>
                          <a:ea typeface="華康新特圓體" panose="020F0909000000000000" pitchFamily="49" charset="-120"/>
                        </a:rPr>
                        <a:t>天問一號</a:t>
                      </a:r>
                      <a:endParaRPr lang="zh-HK" altLang="en-US" sz="3000" b="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txBody>
                  <a:tcPr/>
                </a:tc>
                <a:tc>
                  <a:txBody>
                    <a:bodyPr/>
                    <a:lstStyle/>
                    <a:p>
                      <a:pPr lvl="0">
                        <a:buNone/>
                      </a:pPr>
                      <a:r>
                        <a:rPr lang="zh-TW" altLang="en-US" sz="3000" dirty="0">
                          <a:latin typeface="華康新特圓體" panose="020F0909000000000000" pitchFamily="49" charset="-120"/>
                          <a:ea typeface="華康新特圓體" panose="020F0909000000000000" pitchFamily="49" charset="-120"/>
                        </a:rPr>
                        <a:t>登陸火星</a:t>
                      </a:r>
                      <a:endParaRPr lang="zh-HK" altLang="en-US" sz="3000" b="0" dirty="0">
                        <a:solidFill>
                          <a:schemeClr val="tx1"/>
                        </a:solidFill>
                        <a:latin typeface="華康新特圓體" panose="020F0909000000000000" pitchFamily="49" charset="-120"/>
                        <a:ea typeface="華康新特圓體" panose="020F0909000000000000" pitchFamily="49" charset="-120"/>
                        <a:cs typeface="Times New Roman" panose="02020603050405020304" pitchFamily="18" charset="0"/>
                      </a:endParaRPr>
                    </a:p>
                  </a:txBody>
                  <a:tcPr/>
                </a:tc>
                <a:extLst>
                  <a:ext uri="{0D108BD9-81ED-4DB2-BD59-A6C34878D82A}">
                    <a16:rowId xmlns:a16="http://schemas.microsoft.com/office/drawing/2014/main" val="2083397054"/>
                  </a:ext>
                </a:extLst>
              </a:tr>
            </a:tbl>
          </a:graphicData>
        </a:graphic>
      </p:graphicFrame>
      <p:pic>
        <p:nvPicPr>
          <p:cNvPr id="13" name="圖片 12" descr="一張含有 衛星, 運輸 的圖片&#10;&#10;自動產生的描述">
            <a:extLst>
              <a:ext uri="{FF2B5EF4-FFF2-40B4-BE49-F238E27FC236}">
                <a16:creationId xmlns:a16="http://schemas.microsoft.com/office/drawing/2014/main" id="{09E82E3B-8553-4C13-97BD-FB87EE5683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969" y="408431"/>
            <a:ext cx="1227880" cy="105311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1493" y="676275"/>
            <a:ext cx="717026" cy="717026"/>
          </a:xfrm>
          <a:prstGeom prst="rect">
            <a:avLst/>
          </a:prstGeom>
        </p:spPr>
      </p:pic>
    </p:spTree>
    <p:extLst>
      <p:ext uri="{BB962C8B-B14F-4D97-AF65-F5344CB8AC3E}">
        <p14:creationId xmlns:p14="http://schemas.microsoft.com/office/powerpoint/2010/main" val="367719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9AE9-1AEB-4BD3-99A9-647F2F8332AB}"/>
              </a:ext>
            </a:extLst>
          </p:cNvPr>
          <p:cNvSpPr>
            <a:spLocks noGrp="1"/>
          </p:cNvSpPr>
          <p:nvPr>
            <p:ph type="title"/>
          </p:nvPr>
        </p:nvSpPr>
        <p:spPr>
          <a:xfrm>
            <a:off x="545471" y="684362"/>
            <a:ext cx="2883529" cy="102783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ts val="5500"/>
              </a:lnSpc>
            </a:pPr>
            <a:r>
              <a:rPr lang="zh-TW" altLang="en-US" sz="4600" b="1" spc="0" dirty="0"/>
              <a:t>課後</a:t>
            </a:r>
            <a:r>
              <a:rPr lang="zh-TW" altLang="en-US" sz="4600" spc="0" dirty="0"/>
              <a:t>活動</a:t>
            </a:r>
            <a:endParaRPr lang="en-HK" sz="4600" b="1" spc="0" dirty="0">
              <a:solidFill>
                <a:schemeClr val="bg1"/>
              </a:solidFill>
            </a:endParaRPr>
          </a:p>
        </p:txBody>
      </p:sp>
      <p:sp>
        <p:nvSpPr>
          <p:cNvPr id="5" name="Rounded Rectangle 4"/>
          <p:cNvSpPr/>
          <p:nvPr/>
        </p:nvSpPr>
        <p:spPr>
          <a:xfrm>
            <a:off x="1009509" y="1712199"/>
            <a:ext cx="9868041" cy="194540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600"/>
              </a:lnSpc>
            </a:pPr>
            <a:r>
              <a:rPr lang="zh-TW" altLang="en-US" sz="3200" dirty="0">
                <a:solidFill>
                  <a:schemeClr val="accent6"/>
                </a:solidFill>
              </a:rPr>
              <a:t>就課堂所學，你最欣賞中國哪項高新科技</a:t>
            </a:r>
            <a:r>
              <a:rPr lang="en-US" altLang="zh-TW" sz="3200" dirty="0">
                <a:solidFill>
                  <a:schemeClr val="accent6"/>
                </a:solidFill>
              </a:rPr>
              <a:t>/</a:t>
            </a:r>
            <a:r>
              <a:rPr lang="zh-TW" altLang="en-US" sz="3200" dirty="0">
                <a:solidFill>
                  <a:schemeClr val="accent6"/>
                </a:solidFill>
              </a:rPr>
              <a:t>太空成就？</a:t>
            </a:r>
          </a:p>
          <a:p>
            <a:pPr>
              <a:lnSpc>
                <a:spcPts val="6600"/>
              </a:lnSpc>
            </a:pPr>
            <a:r>
              <a:rPr lang="zh-TW" altLang="en-US" sz="3200" dirty="0">
                <a:solidFill>
                  <a:schemeClr val="accent6"/>
                </a:solidFill>
              </a:rPr>
              <a:t>為甚麼？請列出兩個原因。</a:t>
            </a:r>
            <a:endParaRPr lang="en-AU" sz="3200" dirty="0">
              <a:solidFill>
                <a:schemeClr val="accent6"/>
              </a:solidFill>
            </a:endParaRPr>
          </a:p>
        </p:txBody>
      </p:sp>
      <p:sp>
        <p:nvSpPr>
          <p:cNvPr id="6" name="Oval 9">
            <a:extLst>
              <a:ext uri="{FF2B5EF4-FFF2-40B4-BE49-F238E27FC236}">
                <a16:creationId xmlns:a16="http://schemas.microsoft.com/office/drawing/2014/main" id="{50212B6F-629A-4667-BBE4-E9052B0E3DDD}"/>
              </a:ext>
            </a:extLst>
          </p:cNvPr>
          <p:cNvSpPr/>
          <p:nvPr/>
        </p:nvSpPr>
        <p:spPr>
          <a:xfrm>
            <a:off x="7802465" y="3038475"/>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課後活動工作紙</a:t>
            </a:r>
            <a:endParaRPr lang="en-HK" sz="2400" b="1" dirty="0"/>
          </a:p>
        </p:txBody>
      </p:sp>
    </p:spTree>
    <p:extLst>
      <p:ext uri="{BB962C8B-B14F-4D97-AF65-F5344CB8AC3E}">
        <p14:creationId xmlns:p14="http://schemas.microsoft.com/office/powerpoint/2010/main" val="31399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a:extLst>
              <a:ext uri="{FF2B5EF4-FFF2-40B4-BE49-F238E27FC236}">
                <a16:creationId xmlns:a16="http://schemas.microsoft.com/office/drawing/2014/main" id="{E6C268E6-4B32-4EAF-A3A7-60645273CEAE}"/>
              </a:ext>
            </a:extLst>
          </p:cNvPr>
          <p:cNvSpPr>
            <a:spLocks noGrp="1" noChangeArrowheads="1"/>
          </p:cNvSpPr>
          <p:nvPr>
            <p:ph idx="4294967295"/>
          </p:nvPr>
        </p:nvSpPr>
        <p:spPr>
          <a:xfrm>
            <a:off x="122697" y="1418907"/>
            <a:ext cx="11789731" cy="4188263"/>
          </a:xfrm>
          <a:solidFill>
            <a:schemeClr val="accent3">
              <a:lumMod val="20000"/>
              <a:lumOff val="80000"/>
            </a:schemeClr>
          </a:solidFill>
          <a:ln w="28575">
            <a:noFill/>
          </a:ln>
        </p:spPr>
        <p:txBody>
          <a:bodyPr>
            <a:noAutofit/>
          </a:bodyPr>
          <a:lstStyle/>
          <a:p>
            <a:pPr eaLnBrk="1" hangingPunct="1">
              <a:lnSpc>
                <a:spcPts val="6000"/>
              </a:lnSpc>
              <a:spcBef>
                <a:spcPts val="0"/>
              </a:spcBef>
              <a:defRPr/>
            </a:pPr>
            <a:r>
              <a:rPr lang="zh-CN" altLang="en-US" sz="3800" dirty="0">
                <a:solidFill>
                  <a:schemeClr val="accent3">
                    <a:lumMod val="50000"/>
                  </a:schemeClr>
                </a:solidFill>
                <a:latin typeface="標楷體" panose="03000509000000000000" pitchFamily="65" charset="-120"/>
                <a:ea typeface="標楷體" panose="03000509000000000000" pitchFamily="65" charset="-120"/>
              </a:rPr>
              <a:t>在量子科學、鐵基超導、暗物質粒子探測衛星、</a:t>
            </a:r>
            <a:r>
              <a:rPr lang="en-US" altLang="zh-CN" sz="3800" dirty="0">
                <a:solidFill>
                  <a:schemeClr val="accent3">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CIPS</a:t>
            </a:r>
            <a:r>
              <a:rPr lang="zh-CN" altLang="en-US" sz="3800" dirty="0">
                <a:solidFill>
                  <a:schemeClr val="accent3">
                    <a:lumMod val="50000"/>
                  </a:schemeClr>
                </a:solidFill>
                <a:latin typeface="標楷體" panose="03000509000000000000" pitchFamily="65" charset="-120"/>
                <a:ea typeface="標楷體" panose="03000509000000000000" pitchFamily="65" charset="-120"/>
              </a:rPr>
              <a:t>幹細胞等基礎研究領域取得重大突破。</a:t>
            </a:r>
            <a:endParaRPr lang="en-US" altLang="zh-CN" sz="3800" dirty="0">
              <a:solidFill>
                <a:schemeClr val="accent3">
                  <a:lumMod val="50000"/>
                </a:schemeClr>
              </a:solidFill>
              <a:latin typeface="標楷體" panose="03000509000000000000" pitchFamily="65" charset="-120"/>
              <a:ea typeface="標楷體" panose="03000509000000000000" pitchFamily="65" charset="-120"/>
            </a:endParaRPr>
          </a:p>
          <a:p>
            <a:pPr>
              <a:lnSpc>
                <a:spcPts val="6000"/>
              </a:lnSpc>
              <a:spcBef>
                <a:spcPts val="0"/>
              </a:spcBef>
              <a:defRPr/>
            </a:pPr>
            <a:r>
              <a:rPr lang="zh-CN" altLang="en-US" sz="3800" dirty="0">
                <a:solidFill>
                  <a:schemeClr val="accent3">
                    <a:lumMod val="50000"/>
                  </a:schemeClr>
                </a:solidFill>
                <a:latin typeface="標楷體" panose="03000509000000000000" pitchFamily="65" charset="-120"/>
                <a:ea typeface="標楷體" panose="03000509000000000000" pitchFamily="65" charset="-120"/>
              </a:rPr>
              <a:t>中國北斗導航衛星實現全球組網，蛟龍號載人潛水器、海鬥號無人潛水器創造最大深潛紀錄，以及國產大飛機、高速鐵路、三代核電、新能源汽車等重大成</a:t>
            </a:r>
            <a:r>
              <a:rPr lang="zh-TW" altLang="en-US" sz="3800" dirty="0">
                <a:solidFill>
                  <a:schemeClr val="accent3">
                    <a:lumMod val="50000"/>
                  </a:schemeClr>
                </a:solidFill>
                <a:latin typeface="標楷體" panose="03000509000000000000" pitchFamily="65" charset="-120"/>
                <a:ea typeface="標楷體" panose="03000509000000000000" pitchFamily="65" charset="-120"/>
              </a:rPr>
              <a:t>就</a:t>
            </a:r>
            <a:r>
              <a:rPr lang="zh-CN" altLang="en-US" sz="3800" dirty="0">
                <a:solidFill>
                  <a:schemeClr val="accent3">
                    <a:lumMod val="50000"/>
                  </a:schemeClr>
                </a:solidFill>
                <a:latin typeface="標楷體" panose="03000509000000000000" pitchFamily="65" charset="-120"/>
                <a:ea typeface="標楷體" panose="03000509000000000000" pitchFamily="65" charset="-120"/>
              </a:rPr>
              <a:t>。</a:t>
            </a:r>
          </a:p>
        </p:txBody>
      </p:sp>
      <p:sp>
        <p:nvSpPr>
          <p:cNvPr id="9" name="矩形 1">
            <a:extLst>
              <a:ext uri="{FF2B5EF4-FFF2-40B4-BE49-F238E27FC236}">
                <a16:creationId xmlns:a16="http://schemas.microsoft.com/office/drawing/2014/main" id="{C1667F8E-E32C-4C27-AABD-1714F9E46282}"/>
              </a:ext>
            </a:extLst>
          </p:cNvPr>
          <p:cNvSpPr>
            <a:spLocks noChangeArrowheads="1"/>
          </p:cNvSpPr>
          <p:nvPr/>
        </p:nvSpPr>
        <p:spPr bwMode="auto">
          <a:xfrm>
            <a:off x="1234957" y="202012"/>
            <a:ext cx="4339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zh-CN" altLang="en-US" sz="5400" b="1" i="0" u="none" strike="noStrike" kern="1200" cap="none" spc="0" normalizeH="0" baseline="0" noProof="0" dirty="0">
                <a:ln>
                  <a:noFill/>
                </a:ln>
                <a:solidFill>
                  <a:schemeClr val="accent3">
                    <a:lumMod val="50000"/>
                  </a:schemeClr>
                </a:solidFill>
                <a:effectLst/>
                <a:uLnTx/>
                <a:uFillTx/>
                <a:latin typeface="標楷體"/>
                <a:ea typeface="標楷體"/>
                <a:cs typeface="+mn-cs"/>
              </a:rPr>
              <a:t>重大科技成</a:t>
            </a:r>
            <a:r>
              <a:rPr lang="zh-TW" altLang="en-US" sz="5400" b="1" dirty="0">
                <a:solidFill>
                  <a:schemeClr val="accent3">
                    <a:lumMod val="50000"/>
                  </a:schemeClr>
                </a:solidFill>
                <a:latin typeface="標楷體"/>
                <a:ea typeface="標楷體"/>
              </a:rPr>
              <a:t>就</a:t>
            </a:r>
            <a:endParaRPr kumimoji="0" lang="en-US" altLang="zh-CN" sz="5400" b="1" i="0" u="none" strike="noStrike" kern="1200" cap="none" spc="0" normalizeH="0" baseline="0" noProof="0" dirty="0">
              <a:ln>
                <a:noFill/>
              </a:ln>
              <a:solidFill>
                <a:schemeClr val="accent3">
                  <a:lumMod val="50000"/>
                </a:schemeClr>
              </a:solidFill>
              <a:effectLst/>
              <a:uLnTx/>
              <a:uFillTx/>
              <a:latin typeface="標楷體"/>
              <a:ea typeface="標楷體"/>
            </a:endParaRPr>
          </a:p>
        </p:txBody>
      </p:sp>
      <p:sp>
        <p:nvSpPr>
          <p:cNvPr id="2" name="橢圓 1">
            <a:extLst>
              <a:ext uri="{FF2B5EF4-FFF2-40B4-BE49-F238E27FC236}">
                <a16:creationId xmlns:a16="http://schemas.microsoft.com/office/drawing/2014/main" id="{ACD59F78-2C7D-4674-B75B-FE9584643967}"/>
              </a:ext>
            </a:extLst>
          </p:cNvPr>
          <p:cNvSpPr/>
          <p:nvPr/>
        </p:nvSpPr>
        <p:spPr>
          <a:xfrm>
            <a:off x="208422" y="152340"/>
            <a:ext cx="1098490" cy="109849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latin typeface="標楷體" panose="03000509000000000000" pitchFamily="65" charset="-120"/>
                <a:ea typeface="標楷體" panose="03000509000000000000" pitchFamily="65" charset="-120"/>
              </a:rPr>
              <a:t>例</a:t>
            </a:r>
            <a:endParaRPr lang="zh-HK"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59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bg/>
                                          </p:spTgt>
                                        </p:tgtEl>
                                        <p:attrNameLst>
                                          <p:attrName>style.visibility</p:attrName>
                                        </p:attrNameLst>
                                      </p:cBhvr>
                                      <p:to>
                                        <p:strVal val="visible"/>
                                      </p:to>
                                    </p:set>
                                    <p:anim calcmode="lin" valueType="num">
                                      <p:cBhvr additive="base">
                                        <p:cTn id="7" dur="500" fill="hold"/>
                                        <p:tgtEl>
                                          <p:spTgt spid="1536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 calcmode="lin" valueType="num">
                                      <p:cBhvr additive="base">
                                        <p:cTn id="13"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anim calcmode="lin" valueType="num">
                                      <p:cBhvr additive="base">
                                        <p:cTn id="19"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334497"/>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1620AE8D-BDEB-4C46-9651-5CB5FC1F3CEE}"/>
              </a:ext>
            </a:extLst>
          </p:cNvPr>
          <p:cNvSpPr txBox="1"/>
          <p:nvPr/>
        </p:nvSpPr>
        <p:spPr>
          <a:xfrm>
            <a:off x="141436" y="1518240"/>
            <a:ext cx="11688614" cy="4801314"/>
          </a:xfrm>
          <a:prstGeom prst="rect">
            <a:avLst/>
          </a:prstGeom>
          <a:noFill/>
        </p:spPr>
        <p:txBody>
          <a:bodyPr wrap="square" rtlCol="0">
            <a:spAutoFit/>
          </a:bodyPr>
          <a:lstStyle/>
          <a:p>
            <a:pPr marL="342900" indent="-342900">
              <a:buFontTx/>
              <a:buAutoNum type="arabicPeriod"/>
            </a:pPr>
            <a:r>
              <a:rPr lang="zh-TW" altLang="en-US" dirty="0"/>
              <a:t>中國文化研究院</a:t>
            </a:r>
            <a:r>
              <a:rPr lang="en-US" altLang="zh-TW" dirty="0"/>
              <a:t>〈</a:t>
            </a:r>
            <a:r>
              <a:rPr lang="zh-TW" altLang="en-US" dirty="0"/>
              <a:t>中國近年的科技成就</a:t>
            </a:r>
            <a:r>
              <a:rPr lang="en-US" altLang="zh-TW" dirty="0"/>
              <a:t>〉</a:t>
            </a:r>
            <a:r>
              <a:rPr lang="zh-TW" altLang="en-US" dirty="0"/>
              <a:t>影片 </a:t>
            </a:r>
            <a:r>
              <a:rPr lang="en-US" altLang="zh-TW" dirty="0">
                <a:hlinkClick r:id="rId2"/>
              </a:rPr>
              <a:t>https://youtu.be/ZGjCTUjnW40</a:t>
            </a:r>
            <a:r>
              <a:rPr lang="en-US" altLang="zh-TW" dirty="0"/>
              <a:t> </a:t>
            </a:r>
          </a:p>
          <a:p>
            <a:pPr marL="342900" indent="-342900">
              <a:buFontTx/>
              <a:buAutoNum type="arabicPeriod"/>
            </a:pPr>
            <a:r>
              <a:rPr lang="zh-TW" altLang="en-US" dirty="0"/>
              <a:t>當代中國</a:t>
            </a:r>
            <a:r>
              <a:rPr lang="en-US" altLang="zh-TW" dirty="0"/>
              <a:t>〈</a:t>
            </a:r>
            <a:r>
              <a:rPr lang="zh-TW" altLang="en-US" dirty="0"/>
              <a:t>仿生人形機械人大連「集結」 「</a:t>
            </a:r>
            <a:r>
              <a:rPr lang="en-US" altLang="zh-TW" dirty="0"/>
              <a:t>EX</a:t>
            </a:r>
            <a:r>
              <a:rPr lang="zh-TW" altLang="en-US" dirty="0"/>
              <a:t>未來科技館」體驗人機共生</a:t>
            </a:r>
            <a:r>
              <a:rPr lang="en-US" altLang="zh-TW" dirty="0"/>
              <a:t>〉</a:t>
            </a:r>
            <a:r>
              <a:rPr lang="zh-TW" altLang="en-US" dirty="0"/>
              <a:t>影片</a:t>
            </a:r>
            <a:r>
              <a:rPr lang="en-US" altLang="zh-TW" dirty="0">
                <a:hlinkClick r:id="rId3"/>
              </a:rPr>
              <a:t>https://www.youtube.com/watch?v=7yQvTyDYJfQ</a:t>
            </a:r>
            <a:r>
              <a:rPr lang="en-US" altLang="zh-TW" dirty="0"/>
              <a:t> </a:t>
            </a:r>
          </a:p>
          <a:p>
            <a:pPr marL="342900" indent="-342900">
              <a:buFontTx/>
              <a:buAutoNum type="arabicPeriod"/>
            </a:pPr>
            <a:r>
              <a:rPr lang="zh-TW" altLang="en-US" dirty="0"/>
              <a:t>中國文化研究院</a:t>
            </a:r>
            <a:r>
              <a:rPr lang="en-US" altLang="zh-TW" dirty="0"/>
              <a:t>〈</a:t>
            </a:r>
            <a:r>
              <a:rPr lang="zh-TW" altLang="en-US" dirty="0"/>
              <a:t>中國高鐵發展影片</a:t>
            </a:r>
            <a:r>
              <a:rPr lang="en-US" altLang="zh-TW" dirty="0"/>
              <a:t>〉</a:t>
            </a:r>
            <a:r>
              <a:rPr lang="zh-TW" altLang="en-US" dirty="0"/>
              <a:t>影片 </a:t>
            </a:r>
            <a:r>
              <a:rPr lang="en-US" altLang="zh-TW" dirty="0">
                <a:hlinkClick r:id="rId4"/>
              </a:rPr>
              <a:t>https://youtu.be/FF_S-gyN_FE</a:t>
            </a:r>
            <a:r>
              <a:rPr lang="en-US" altLang="zh-TW" dirty="0"/>
              <a:t> </a:t>
            </a:r>
          </a:p>
          <a:p>
            <a:pPr marL="342900" indent="-342900">
              <a:buFontTx/>
              <a:buAutoNum type="arabicPeriod"/>
            </a:pPr>
            <a:r>
              <a:rPr lang="zh-TW" altLang="en-US" dirty="0"/>
              <a:t>中央人民政府網</a:t>
            </a:r>
            <a:r>
              <a:rPr lang="en-US" altLang="zh-TW" dirty="0"/>
              <a:t>〈</a:t>
            </a:r>
            <a:r>
              <a:rPr lang="zh-TW" altLang="en-US" dirty="0"/>
              <a:t>我国自主三代核电「华龙一号」全球首堆并网成功</a:t>
            </a:r>
            <a:r>
              <a:rPr lang="en-US" altLang="zh-TW" dirty="0"/>
              <a:t>〉 </a:t>
            </a:r>
            <a:r>
              <a:rPr lang="en-US" altLang="zh-TW" dirty="0">
                <a:hlinkClick r:id="rId5"/>
              </a:rPr>
              <a:t>http://www.gov.cn/xinwen/2020-11/27/content_5565321.htm</a:t>
            </a:r>
            <a:r>
              <a:rPr lang="en-US" altLang="zh-TW" dirty="0"/>
              <a:t> </a:t>
            </a:r>
          </a:p>
          <a:p>
            <a:pPr marL="342900" indent="-342900">
              <a:buFontTx/>
              <a:buAutoNum type="arabicPeriod"/>
            </a:pPr>
            <a:r>
              <a:rPr lang="zh-TW" altLang="en-US" dirty="0"/>
              <a:t>中央人民政府網</a:t>
            </a:r>
            <a:r>
              <a:rPr lang="en-US" altLang="zh-TW" dirty="0"/>
              <a:t>〈</a:t>
            </a:r>
            <a:r>
              <a:rPr lang="zh-TW" altLang="en-US" dirty="0"/>
              <a:t>我国首艘深海载人潜水器蛟龙号创造「中国深度」新纪录</a:t>
            </a:r>
            <a:r>
              <a:rPr lang="en-US" altLang="zh-TW" dirty="0"/>
              <a:t>〉</a:t>
            </a:r>
            <a:r>
              <a:rPr lang="en-US" altLang="zh-TW" dirty="0">
                <a:hlinkClick r:id="rId6"/>
              </a:rPr>
              <a:t>http://www.gov.cn/xinwen/2018-11/30/content_5344610.htm</a:t>
            </a:r>
            <a:r>
              <a:rPr lang="en-US" altLang="zh-TW" dirty="0"/>
              <a:t> </a:t>
            </a:r>
          </a:p>
          <a:p>
            <a:pPr marL="342900" indent="-342900">
              <a:buFontTx/>
              <a:buAutoNum type="arabicPeriod"/>
            </a:pPr>
            <a:r>
              <a:rPr lang="zh-TW" altLang="en-US" dirty="0"/>
              <a:t>央視網</a:t>
            </a:r>
            <a:r>
              <a:rPr lang="en-US" altLang="zh-TW" dirty="0"/>
              <a:t>〈</a:t>
            </a:r>
            <a:r>
              <a:rPr lang="zh-TW" altLang="en-US" dirty="0"/>
              <a:t>蛟龙号載人潜水器進行深海試驗</a:t>
            </a:r>
            <a:r>
              <a:rPr lang="en-US" altLang="zh-TW" dirty="0"/>
              <a:t>〉</a:t>
            </a:r>
            <a:r>
              <a:rPr lang="zh-TW" altLang="en-US" dirty="0"/>
              <a:t>網頁 </a:t>
            </a:r>
            <a:r>
              <a:rPr lang="en-US" altLang="zh-TW" dirty="0">
                <a:hlinkClick r:id="rId7"/>
              </a:rPr>
              <a:t>http://news.cntv.cn/special/jiaolong/shouye/index.shtml</a:t>
            </a:r>
            <a:r>
              <a:rPr lang="en-US" altLang="zh-TW" dirty="0"/>
              <a:t> </a:t>
            </a:r>
          </a:p>
          <a:p>
            <a:pPr marL="342900" indent="-342900">
              <a:buFontTx/>
              <a:buAutoNum type="arabicPeriod"/>
            </a:pPr>
            <a:r>
              <a:rPr lang="zh-TW" altLang="en-US" dirty="0"/>
              <a:t>中央人民政府網</a:t>
            </a:r>
            <a:r>
              <a:rPr lang="en-US" altLang="zh-TW" dirty="0"/>
              <a:t>〈</a:t>
            </a:r>
            <a:r>
              <a:rPr lang="zh-TW" altLang="en-US" dirty="0"/>
              <a:t>李克强：推动建立新能源汽车全国统一市场</a:t>
            </a:r>
            <a:r>
              <a:rPr lang="en-US" altLang="zh-TW" dirty="0"/>
              <a:t>〉http://www.gov.cn/xinwen/2020-10/11/content_5550282.htm</a:t>
            </a:r>
          </a:p>
          <a:p>
            <a:pPr marL="342900" indent="-342900">
              <a:buFontTx/>
              <a:buAutoNum type="arabicPeriod"/>
            </a:pPr>
            <a:r>
              <a:rPr lang="zh-TW" altLang="en-US" dirty="0"/>
              <a:t>中央人民政府網</a:t>
            </a:r>
            <a:r>
              <a:rPr lang="en-US" altLang="zh-TW" dirty="0"/>
              <a:t>〈</a:t>
            </a:r>
            <a:r>
              <a:rPr lang="zh-TW" altLang="en-US" dirty="0"/>
              <a:t>李克强以新能源汽车破题详解「新经济」</a:t>
            </a:r>
            <a:r>
              <a:rPr lang="en-US" altLang="zh-TW" dirty="0"/>
              <a:t>〉</a:t>
            </a:r>
            <a:r>
              <a:rPr lang="en-US" altLang="zh-TW" dirty="0">
                <a:hlinkClick r:id="rId8"/>
              </a:rPr>
              <a:t>http://www.gov.cn/xinwen/2016-02/24/content_5045809.htm</a:t>
            </a:r>
            <a:r>
              <a:rPr lang="en-US" altLang="zh-TW" dirty="0"/>
              <a:t> </a:t>
            </a:r>
          </a:p>
          <a:p>
            <a:pPr marL="342900" indent="-342900">
              <a:buFontTx/>
              <a:buAutoNum type="arabicPeriod"/>
            </a:pPr>
            <a:r>
              <a:rPr lang="zh-TW" altLang="en-US" dirty="0"/>
              <a:t>中央人民政府網</a:t>
            </a:r>
            <a:r>
              <a:rPr lang="en-US" altLang="zh-TW" dirty="0"/>
              <a:t>〈</a:t>
            </a:r>
            <a:r>
              <a:rPr lang="zh-TW" altLang="en-US" dirty="0"/>
              <a:t>工信部部长苗圩：中国成全球第一大新能源汽车市场</a:t>
            </a:r>
            <a:r>
              <a:rPr lang="en-US" altLang="zh-TW" dirty="0"/>
              <a:t>〉</a:t>
            </a:r>
            <a:r>
              <a:rPr lang="en-US" altLang="zh-TW" dirty="0">
                <a:hlinkClick r:id="rId9"/>
              </a:rPr>
              <a:t>http://auto.people.com.cn/n1/2020/0111/c1005-31544253.html</a:t>
            </a:r>
            <a:r>
              <a:rPr lang="en-US" altLang="zh-TW" dirty="0"/>
              <a:t> </a:t>
            </a:r>
          </a:p>
          <a:p>
            <a:pPr marL="342900" indent="-342900">
              <a:buFontTx/>
              <a:buAutoNum type="arabicPeriod"/>
            </a:pPr>
            <a:r>
              <a:rPr lang="zh-TW" altLang="en-US" dirty="0"/>
              <a:t>中央人民政府網</a:t>
            </a:r>
            <a:r>
              <a:rPr lang="en-US" altLang="zh-TW" dirty="0"/>
              <a:t>〈</a:t>
            </a:r>
            <a:r>
              <a:rPr lang="zh-TW" altLang="en-US" dirty="0"/>
              <a:t>「</a:t>
            </a:r>
            <a:r>
              <a:rPr lang="en-US" altLang="zh-TW" dirty="0"/>
              <a:t>5G</a:t>
            </a:r>
            <a:r>
              <a:rPr lang="zh-TW" altLang="en-US" dirty="0"/>
              <a:t>新世代应用展馆」在港揭幕 展示多项</a:t>
            </a:r>
            <a:r>
              <a:rPr lang="en-US" altLang="zh-TW" dirty="0"/>
              <a:t>5G</a:t>
            </a:r>
            <a:r>
              <a:rPr lang="zh-TW" altLang="en-US" dirty="0"/>
              <a:t>技术应用方案</a:t>
            </a:r>
            <a:r>
              <a:rPr lang="en-US" altLang="zh-TW" dirty="0"/>
              <a:t>〉</a:t>
            </a:r>
            <a:r>
              <a:rPr lang="en-US" altLang="zh-TW" dirty="0">
                <a:hlinkClick r:id="rId10"/>
              </a:rPr>
              <a:t>http://www.gov.cn/xinwen/2021-04/28/content_5603660.htm</a:t>
            </a:r>
            <a:r>
              <a:rPr lang="en-US" altLang="zh-TW" dirty="0"/>
              <a:t> </a:t>
            </a:r>
          </a:p>
        </p:txBody>
      </p:sp>
    </p:spTree>
    <p:extLst>
      <p:ext uri="{BB962C8B-B14F-4D97-AF65-F5344CB8AC3E}">
        <p14:creationId xmlns:p14="http://schemas.microsoft.com/office/powerpoint/2010/main" val="1313445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620AE8D-BDEB-4C46-9651-5CB5FC1F3CEE}"/>
              </a:ext>
            </a:extLst>
          </p:cNvPr>
          <p:cNvSpPr txBox="1"/>
          <p:nvPr/>
        </p:nvSpPr>
        <p:spPr>
          <a:xfrm>
            <a:off x="141436" y="765765"/>
            <a:ext cx="11755289" cy="4801314"/>
          </a:xfrm>
          <a:prstGeom prst="rect">
            <a:avLst/>
          </a:prstGeom>
          <a:noFill/>
        </p:spPr>
        <p:txBody>
          <a:bodyPr wrap="square" rtlCol="0">
            <a:spAutoFit/>
          </a:bodyPr>
          <a:lstStyle/>
          <a:p>
            <a:pPr marL="342900" indent="-342900">
              <a:buFont typeface="+mj-lt"/>
              <a:buAutoNum type="arabicPeriod" startAt="11"/>
            </a:pPr>
            <a:r>
              <a:rPr lang="zh-TW" altLang="en-US" dirty="0"/>
              <a:t>中央人民政府網</a:t>
            </a:r>
            <a:r>
              <a:rPr lang="en-US" altLang="zh-TW" dirty="0"/>
              <a:t>〈</a:t>
            </a:r>
            <a:r>
              <a:rPr lang="zh-TW" altLang="en-US" dirty="0"/>
              <a:t>浙江出台</a:t>
            </a:r>
            <a:r>
              <a:rPr lang="en-US" altLang="zh-TW" dirty="0"/>
              <a:t>5G</a:t>
            </a:r>
            <a:r>
              <a:rPr lang="zh-TW" altLang="en-US" dirty="0"/>
              <a:t>產業發展實施意見 打造</a:t>
            </a:r>
            <a:r>
              <a:rPr lang="en-US" altLang="zh-TW" dirty="0"/>
              <a:t>5G</a:t>
            </a:r>
            <a:r>
              <a:rPr lang="zh-TW" altLang="en-US" dirty="0"/>
              <a:t>網絡建設先行區</a:t>
            </a:r>
            <a:r>
              <a:rPr lang="en-US" altLang="zh-TW" dirty="0"/>
              <a:t>〉</a:t>
            </a:r>
            <a:r>
              <a:rPr lang="en-US" altLang="zh-TW" dirty="0">
                <a:hlinkClick r:id="rId2"/>
              </a:rPr>
              <a:t>http://media.people.com.cn/BIG5/n1/2019/0429/c14677-31057927.html</a:t>
            </a:r>
            <a:r>
              <a:rPr lang="en-US" altLang="zh-TW" dirty="0"/>
              <a:t> </a:t>
            </a:r>
          </a:p>
          <a:p>
            <a:pPr marL="342900" indent="-342900">
              <a:buFont typeface="+mj-lt"/>
              <a:buAutoNum type="arabicPeriod" startAt="11"/>
            </a:pPr>
            <a:r>
              <a:rPr lang="zh-TW" altLang="en-US" dirty="0"/>
              <a:t>新華網</a:t>
            </a:r>
            <a:r>
              <a:rPr lang="en-US" altLang="zh-TW" dirty="0"/>
              <a:t>〈5G</a:t>
            </a:r>
            <a:r>
              <a:rPr lang="zh-TW" altLang="en-US" dirty="0"/>
              <a:t>技术为智慧医疗添翼</a:t>
            </a:r>
            <a:r>
              <a:rPr lang="en-US" altLang="zh-TW" dirty="0"/>
              <a:t>〉</a:t>
            </a:r>
            <a:r>
              <a:rPr lang="en-US" altLang="zh-TW" dirty="0">
                <a:hlinkClick r:id="rId3"/>
              </a:rPr>
              <a:t>http://www.xinhuanet.com/tech/2019-10/08/c_1125076638.htm</a:t>
            </a:r>
            <a:r>
              <a:rPr lang="en-US" altLang="zh-TW" dirty="0"/>
              <a:t> </a:t>
            </a:r>
          </a:p>
          <a:p>
            <a:pPr marL="342900" indent="-342900">
              <a:buFont typeface="+mj-lt"/>
              <a:buAutoNum type="arabicPeriod" startAt="11"/>
            </a:pPr>
            <a:r>
              <a:rPr lang="zh-TW" altLang="en-US" dirty="0"/>
              <a:t>湖北省人民政府</a:t>
            </a:r>
            <a:r>
              <a:rPr lang="en-US" altLang="zh-TW" dirty="0"/>
              <a:t>〈</a:t>
            </a:r>
            <a:r>
              <a:rPr lang="zh-TW" altLang="en-US" dirty="0"/>
              <a:t>湖北联通：加快</a:t>
            </a:r>
            <a:r>
              <a:rPr lang="en-US" altLang="zh-TW" dirty="0"/>
              <a:t>5G</a:t>
            </a:r>
            <a:r>
              <a:rPr lang="zh-TW" altLang="en-US" dirty="0"/>
              <a:t>工业互联网商用步伐 点燃数字化转型新引擎</a:t>
            </a:r>
            <a:r>
              <a:rPr lang="en-US" altLang="zh-TW" dirty="0">
                <a:hlinkClick r:id="rId4"/>
              </a:rPr>
              <a:t>http://www.hubei.gov.cn/zhuanti/2020/2020jxt/202011/t20201120_3040434.shtml</a:t>
            </a:r>
            <a:r>
              <a:rPr lang="en-US" altLang="zh-TW" dirty="0"/>
              <a:t> </a:t>
            </a:r>
          </a:p>
          <a:p>
            <a:pPr marL="342900" indent="-342900">
              <a:buFont typeface="+mj-lt"/>
              <a:buAutoNum type="arabicPeriod" startAt="11"/>
            </a:pPr>
            <a:r>
              <a:rPr lang="zh-TW" altLang="en-US" dirty="0"/>
              <a:t>中國新聞網</a:t>
            </a:r>
            <a:r>
              <a:rPr lang="en-US" altLang="zh-TW" dirty="0"/>
              <a:t>〈</a:t>
            </a:r>
            <a:r>
              <a:rPr lang="zh-TW" altLang="en-US" dirty="0"/>
              <a:t>金川集团龙首矿：</a:t>
            </a:r>
            <a:r>
              <a:rPr lang="en-US" altLang="zh-TW" dirty="0"/>
              <a:t>5G</a:t>
            </a:r>
            <a:r>
              <a:rPr lang="zh-TW" altLang="en-US" dirty="0"/>
              <a:t>智能巡检机器人上线运行</a:t>
            </a:r>
            <a:r>
              <a:rPr lang="en-US" altLang="zh-TW" dirty="0"/>
              <a:t>〉</a:t>
            </a:r>
            <a:r>
              <a:rPr lang="en-US" altLang="zh-TW" dirty="0">
                <a:hlinkClick r:id="rId5"/>
              </a:rPr>
              <a:t>http://www.gs.chinanews.com/news/2021/06-28/341119.shtml</a:t>
            </a:r>
            <a:r>
              <a:rPr lang="en-US" altLang="zh-TW" dirty="0"/>
              <a:t> </a:t>
            </a:r>
          </a:p>
          <a:p>
            <a:pPr marL="342900" indent="-342900">
              <a:buFont typeface="+mj-lt"/>
              <a:buAutoNum type="arabicPeriod" startAt="11"/>
            </a:pPr>
            <a:r>
              <a:rPr lang="zh-TW" altLang="en-US" dirty="0"/>
              <a:t>中央人民政府網</a:t>
            </a:r>
            <a:r>
              <a:rPr lang="en-US" altLang="zh-TW" dirty="0"/>
              <a:t>〈</a:t>
            </a:r>
            <a:r>
              <a:rPr lang="zh-TW" altLang="en-US" dirty="0"/>
              <a:t>「</a:t>
            </a:r>
            <a:r>
              <a:rPr lang="en-US" altLang="zh-TW" dirty="0"/>
              <a:t>5G</a:t>
            </a:r>
            <a:r>
              <a:rPr lang="zh-TW" altLang="en-US" dirty="0"/>
              <a:t>新世代应用展馆」在港揭幕 展示多项</a:t>
            </a:r>
            <a:r>
              <a:rPr lang="en-US" altLang="zh-TW" dirty="0"/>
              <a:t>5G</a:t>
            </a:r>
            <a:r>
              <a:rPr lang="zh-TW" altLang="en-US" dirty="0"/>
              <a:t>技术应用方案</a:t>
            </a:r>
            <a:r>
              <a:rPr lang="en-US" altLang="zh-TW" dirty="0"/>
              <a:t>〉</a:t>
            </a:r>
            <a:r>
              <a:rPr lang="en-US" altLang="zh-TW" dirty="0">
                <a:hlinkClick r:id="rId6"/>
              </a:rPr>
              <a:t>http://www.gov.cn/xinwen/2021-04/28/content_5603660.htm</a:t>
            </a:r>
            <a:r>
              <a:rPr lang="en-US" altLang="zh-TW" dirty="0"/>
              <a:t> </a:t>
            </a:r>
          </a:p>
          <a:p>
            <a:pPr marL="342900" indent="-342900">
              <a:buFont typeface="+mj-lt"/>
              <a:buAutoNum type="arabicPeriod" startAt="11"/>
            </a:pPr>
            <a:r>
              <a:rPr lang="zh-TW" altLang="en-US" dirty="0"/>
              <a:t>通訊事務管理局「迎接</a:t>
            </a:r>
            <a:r>
              <a:rPr lang="en-US" altLang="zh-TW" dirty="0"/>
              <a:t>5G</a:t>
            </a:r>
            <a:r>
              <a:rPr lang="zh-TW" altLang="en-US" dirty="0"/>
              <a:t>新世代」 </a:t>
            </a:r>
            <a:r>
              <a:rPr lang="en-US" altLang="zh-TW" dirty="0">
                <a:hlinkClick r:id="rId7"/>
              </a:rPr>
              <a:t>https://www.5g.gov.hk/tc/index.html</a:t>
            </a:r>
            <a:r>
              <a:rPr lang="zh-TW" altLang="en-US" dirty="0"/>
              <a:t> </a:t>
            </a:r>
            <a:endParaRPr lang="en-US" altLang="zh-TW" dirty="0"/>
          </a:p>
          <a:p>
            <a:pPr marL="342900" indent="-342900">
              <a:buFont typeface="+mj-lt"/>
              <a:buAutoNum type="arabicPeriod" startAt="11"/>
            </a:pPr>
            <a:r>
              <a:rPr lang="zh-TW" altLang="en-US" dirty="0"/>
              <a:t>立法會</a:t>
            </a:r>
            <a:r>
              <a:rPr lang="en-US" altLang="zh-TW" dirty="0"/>
              <a:t>21</a:t>
            </a:r>
            <a:r>
              <a:rPr lang="zh-TW" altLang="en-US" dirty="0"/>
              <a:t>題：第五代流動通訊服務 </a:t>
            </a:r>
            <a:r>
              <a:rPr lang="en-US" altLang="zh-TW" dirty="0">
                <a:hlinkClick r:id="rId8"/>
              </a:rPr>
              <a:t>https://www.info.gov.hk/gia/general/202107/14/P2021071400227.htm</a:t>
            </a:r>
            <a:r>
              <a:rPr lang="en-US" altLang="zh-TW" dirty="0"/>
              <a:t> </a:t>
            </a:r>
          </a:p>
          <a:p>
            <a:pPr marL="342900" indent="-342900">
              <a:buFont typeface="+mj-lt"/>
              <a:buAutoNum type="arabicPeriod" startAt="11"/>
            </a:pPr>
            <a:r>
              <a:rPr lang="zh-TW" altLang="en-US" dirty="0"/>
              <a:t>中國文化研究院</a:t>
            </a:r>
            <a:r>
              <a:rPr lang="en-US" altLang="zh-TW" dirty="0"/>
              <a:t>〈</a:t>
            </a:r>
            <a:r>
              <a:rPr lang="zh-TW" altLang="en-US" dirty="0"/>
              <a:t>神舟飛船</a:t>
            </a:r>
            <a:r>
              <a:rPr lang="en-US" altLang="zh-TW" dirty="0"/>
              <a:t>—</a:t>
            </a:r>
            <a:r>
              <a:rPr lang="zh-TW" altLang="en-US" dirty="0"/>
              <a:t>中國飛天夢的翅膀</a:t>
            </a:r>
            <a:r>
              <a:rPr lang="en-US" altLang="zh-TW" dirty="0"/>
              <a:t>〉</a:t>
            </a:r>
            <a:r>
              <a:rPr lang="en-US" altLang="zh-TW" dirty="0">
                <a:hlinkClick r:id="rId9"/>
              </a:rPr>
              <a:t>https://chiculture.org.hk/tc/china-today/3162</a:t>
            </a:r>
            <a:r>
              <a:rPr lang="en-US" altLang="zh-TW" dirty="0"/>
              <a:t> </a:t>
            </a:r>
          </a:p>
          <a:p>
            <a:pPr marL="342900" indent="-342900">
              <a:buFont typeface="+mj-lt"/>
              <a:buAutoNum type="arabicPeriod" startAt="11"/>
            </a:pPr>
            <a:r>
              <a:rPr lang="zh-TW" altLang="en-US" dirty="0"/>
              <a:t>中國載人航天 </a:t>
            </a:r>
            <a:r>
              <a:rPr lang="en-US" altLang="zh-TW" dirty="0">
                <a:hlinkClick r:id="rId10"/>
              </a:rPr>
              <a:t>http://www.cmse.gov.cn</a:t>
            </a:r>
            <a:r>
              <a:rPr lang="en-US" altLang="zh-TW" dirty="0"/>
              <a:t> </a:t>
            </a:r>
          </a:p>
          <a:p>
            <a:pPr marL="342900" indent="-342900">
              <a:buFont typeface="+mj-lt"/>
              <a:buAutoNum type="arabicPeriod" startAt="11"/>
            </a:pPr>
            <a:r>
              <a:rPr lang="zh-TW" altLang="en-US" dirty="0"/>
              <a:t>央視網</a:t>
            </a:r>
            <a:r>
              <a:rPr lang="en-US" altLang="zh-TW" dirty="0"/>
              <a:t>〈</a:t>
            </a:r>
            <a:r>
              <a:rPr lang="zh-TW" altLang="en-US" dirty="0"/>
              <a:t>神舟十二號載人飛行任務圓滿成功！太空人乘組平安抵京</a:t>
            </a:r>
            <a:r>
              <a:rPr lang="en-US" altLang="zh-TW" dirty="0"/>
              <a:t>〉</a:t>
            </a:r>
            <a:r>
              <a:rPr lang="en-US" altLang="zh-TW" dirty="0">
                <a:hlinkClick r:id="rId11"/>
              </a:rPr>
              <a:t>http://m.news.cctv.com/2021/09/17/ARTICi9dI0KzEv6PiCK4jBJe210917.shtml</a:t>
            </a:r>
            <a:r>
              <a:rPr lang="en-US" altLang="zh-TW" dirty="0"/>
              <a:t> </a:t>
            </a:r>
          </a:p>
          <a:p>
            <a:pPr marL="342900" indent="-342900">
              <a:buFont typeface="+mj-lt"/>
              <a:buAutoNum type="arabicPeriod" startAt="11"/>
            </a:pPr>
            <a:r>
              <a:rPr lang="zh-TW" altLang="en-US" dirty="0"/>
              <a:t>中國文化研究院</a:t>
            </a:r>
            <a:r>
              <a:rPr lang="en-US" altLang="zh-TW" dirty="0"/>
              <a:t>〈</a:t>
            </a:r>
            <a:r>
              <a:rPr lang="zh-TW" altLang="en-US" dirty="0"/>
              <a:t>「墨子號」令中國領先量子通信領域</a:t>
            </a:r>
            <a:r>
              <a:rPr lang="en-US" altLang="zh-TW" dirty="0"/>
              <a:t>〉</a:t>
            </a:r>
            <a:r>
              <a:rPr lang="en-US" altLang="zh-TW" dirty="0">
                <a:hlinkClick r:id="rId12"/>
              </a:rPr>
              <a:t>https://chiculture.org.hk/en/node/2781</a:t>
            </a:r>
            <a:r>
              <a:rPr lang="en-US" altLang="zh-TW" dirty="0"/>
              <a:t> </a:t>
            </a:r>
          </a:p>
          <a:p>
            <a:pPr marL="342900" indent="-342900">
              <a:buFont typeface="+mj-lt"/>
              <a:buAutoNum type="arabicPeriod" startAt="11"/>
            </a:pPr>
            <a:r>
              <a:rPr lang="zh-TW" altLang="en-US" dirty="0"/>
              <a:t>北斗衛星導航系統網站</a:t>
            </a:r>
            <a:r>
              <a:rPr lang="en-US" altLang="zh-TW" dirty="0">
                <a:hlinkClick r:id="rId13"/>
              </a:rPr>
              <a:t>http://www.beidou.gov.cn</a:t>
            </a:r>
            <a:r>
              <a:rPr lang="en-US" altLang="zh-TW" dirty="0"/>
              <a:t> </a:t>
            </a:r>
            <a:endParaRPr lang="en-US" altLang="zh-HK" dirty="0"/>
          </a:p>
        </p:txBody>
      </p:sp>
    </p:spTree>
    <p:extLst>
      <p:ext uri="{BB962C8B-B14F-4D97-AF65-F5344CB8AC3E}">
        <p14:creationId xmlns:p14="http://schemas.microsoft.com/office/powerpoint/2010/main" val="281826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108A43-E0F6-43CF-B440-28D5D062F341}"/>
              </a:ext>
            </a:extLst>
          </p:cNvPr>
          <p:cNvSpPr txBox="1"/>
          <p:nvPr/>
        </p:nvSpPr>
        <p:spPr>
          <a:xfrm>
            <a:off x="5076026" y="2715880"/>
            <a:ext cx="1582228" cy="1569660"/>
          </a:xfrm>
          <a:prstGeom prst="rect">
            <a:avLst/>
          </a:prstGeom>
          <a:noFill/>
        </p:spPr>
        <p:txBody>
          <a:bodyPr wrap="square">
            <a:spAutoFit/>
          </a:bodyPr>
          <a:lstStyle/>
          <a:p>
            <a:pPr algn="ctr"/>
            <a:r>
              <a:rPr lang="zh-TW" altLang="en-US" sz="9600" b="1" dirty="0"/>
              <a:t>完</a:t>
            </a:r>
          </a:p>
        </p:txBody>
      </p:sp>
    </p:spTree>
    <p:extLst>
      <p:ext uri="{BB962C8B-B14F-4D97-AF65-F5344CB8AC3E}">
        <p14:creationId xmlns:p14="http://schemas.microsoft.com/office/powerpoint/2010/main" val="208529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511016" y="1179329"/>
            <a:ext cx="8516443" cy="5248365"/>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sz="2800" dirty="0"/>
              <a:t>認識近年國家在高新科技</a:t>
            </a:r>
            <a:r>
              <a:rPr lang="en-US" altLang="zh-TW" sz="2800" dirty="0"/>
              <a:t>/</a:t>
            </a:r>
            <a:r>
              <a:rPr lang="zh-TW" altLang="en-US" sz="2800" dirty="0"/>
              <a:t>太空取得的成就、作出的努力和產生的影響</a:t>
            </a:r>
            <a:endParaRPr lang="en-HK" altLang="zh-TW"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sz="2800" dirty="0"/>
              <a:t>掌握溝通、協作、慎思明辨、綜合分析等共通能力</a:t>
            </a:r>
            <a:endParaRPr lang="en-US" altLang="zh-TW"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sz="2800" dirty="0"/>
              <a:t>培養學生的愛國心</a:t>
            </a:r>
            <a:endParaRPr lang="en-US" altLang="zh-TW" sz="2800" dirty="0"/>
          </a:p>
          <a:p>
            <a:pPr>
              <a:buFont typeface="Wingdings" panose="05000000000000000000" pitchFamily="2" charset="2"/>
              <a:buChar char="§"/>
            </a:pPr>
            <a:r>
              <a:rPr lang="zh-TW" altLang="en-US" sz="2800" dirty="0"/>
              <a:t>增強作為中國人的自豪感和對國家的認同感</a:t>
            </a: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stretch>
            <a:fillRect/>
          </a:stretch>
        </p:blipFill>
        <p:spPr>
          <a:xfrm>
            <a:off x="9224682" y="2394354"/>
            <a:ext cx="2643592" cy="2643592"/>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373159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64176" y="1152738"/>
            <a:ext cx="11185498"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1" y="1252354"/>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7" y="1888848"/>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7" y="2917770"/>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6330723" y="3298770"/>
            <a:ext cx="3776323"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：資訊技術</a:t>
            </a:r>
            <a:endParaRPr lang="en-HK" sz="2800" b="1" dirty="0"/>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7" y="4999618"/>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Rectangle 16">
            <a:extLst>
              <a:ext uri="{FF2B5EF4-FFF2-40B4-BE49-F238E27FC236}">
                <a16:creationId xmlns:a16="http://schemas.microsoft.com/office/drawing/2014/main" id="{5A3EE786-2D0D-4233-BB2C-684F4C283AFB}"/>
              </a:ext>
            </a:extLst>
          </p:cNvPr>
          <p:cNvSpPr/>
          <p:nvPr/>
        </p:nvSpPr>
        <p:spPr>
          <a:xfrm>
            <a:off x="7282357" y="5374210"/>
            <a:ext cx="1873057" cy="6364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193416"/>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847288" y="19341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860301" y="1303417"/>
            <a:ext cx="2005407"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高新科技</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830906" y="2269848"/>
            <a:ext cx="3978563"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第五代移動通訊技術</a:t>
            </a:r>
            <a:r>
              <a:rPr lang="en-US" altLang="zh-TW" sz="2800" b="1" dirty="0">
                <a:solidFill>
                  <a:schemeClr val="bg1"/>
                </a:solidFill>
              </a:rPr>
              <a:t>5G</a:t>
            </a:r>
            <a:endParaRPr lang="en-HK" sz="2800" b="1" dirty="0">
              <a:solidFill>
                <a:schemeClr val="bg1"/>
              </a:solidFill>
            </a:endParaRPr>
          </a:p>
        </p:txBody>
      </p:sp>
      <p:sp>
        <p:nvSpPr>
          <p:cNvPr id="15" name="Isosceles Triangle 6">
            <a:extLst>
              <a:ext uri="{FF2B5EF4-FFF2-40B4-BE49-F238E27FC236}">
                <a16:creationId xmlns:a16="http://schemas.microsoft.com/office/drawing/2014/main" id="{8C9C2BA5-C75B-4CA2-8838-E678CF5F7DD0}"/>
              </a:ext>
            </a:extLst>
          </p:cNvPr>
          <p:cNvSpPr/>
          <p:nvPr/>
        </p:nvSpPr>
        <p:spPr>
          <a:xfrm rot="10800000">
            <a:off x="8017111" y="3950567"/>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6" name="Rectangle 9">
            <a:extLst>
              <a:ext uri="{FF2B5EF4-FFF2-40B4-BE49-F238E27FC236}">
                <a16:creationId xmlns:a16="http://schemas.microsoft.com/office/drawing/2014/main" id="{170FBC53-A025-4B08-842C-C782C83B9CED}"/>
              </a:ext>
            </a:extLst>
          </p:cNvPr>
          <p:cNvSpPr/>
          <p:nvPr/>
        </p:nvSpPr>
        <p:spPr>
          <a:xfrm>
            <a:off x="6628344" y="4333336"/>
            <a:ext cx="3249020" cy="6454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3</a:t>
            </a:r>
            <a:r>
              <a:rPr lang="zh-TW" altLang="en-US" sz="2800" b="1" dirty="0"/>
              <a:t>：太空</a:t>
            </a:r>
            <a:endParaRPr lang="en-HK" sz="2800" b="1" dirty="0"/>
          </a:p>
        </p:txBody>
      </p:sp>
      <p:sp>
        <p:nvSpPr>
          <p:cNvPr id="10" name="Rectangle 9">
            <a:extLst>
              <a:ext uri="{FF2B5EF4-FFF2-40B4-BE49-F238E27FC236}">
                <a16:creationId xmlns:a16="http://schemas.microsoft.com/office/drawing/2014/main" id="{854319F4-E31B-43D8-87EA-CF4E5FB0953B}"/>
              </a:ext>
            </a:extLst>
          </p:cNvPr>
          <p:cNvSpPr/>
          <p:nvPr/>
        </p:nvSpPr>
        <p:spPr>
          <a:xfrm>
            <a:off x="6342478" y="2284267"/>
            <a:ext cx="3820753" cy="6454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：高新科技</a:t>
            </a:r>
            <a:endParaRPr lang="en-HK" sz="2800" b="1" dirty="0"/>
          </a:p>
        </p:txBody>
      </p:sp>
    </p:spTree>
    <p:extLst>
      <p:ext uri="{BB962C8B-B14F-4D97-AF65-F5344CB8AC3E}">
        <p14:creationId xmlns:p14="http://schemas.microsoft.com/office/powerpoint/2010/main" val="34926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hlinkClick r:id="rId2"/>
            <a:extLst>
              <a:ext uri="{FF2B5EF4-FFF2-40B4-BE49-F238E27FC236}">
                <a16:creationId xmlns:a16="http://schemas.microsoft.com/office/drawing/2014/main" id="{EC6B8A40-1167-4B4E-8F60-DD72BDB632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49790" y="602328"/>
            <a:ext cx="4602238" cy="2613519"/>
          </a:xfrm>
          <a:prstGeom prst="rect">
            <a:avLst/>
          </a:prstGeom>
        </p:spPr>
      </p:pic>
      <p:sp>
        <p:nvSpPr>
          <p:cNvPr id="3" name="Rectangle: Rounded Corners 2">
            <a:extLst>
              <a:ext uri="{FF2B5EF4-FFF2-40B4-BE49-F238E27FC236}">
                <a16:creationId xmlns:a16="http://schemas.microsoft.com/office/drawing/2014/main" id="{A3E697DF-32D2-40E2-ACCD-B521BFF078E0}"/>
              </a:ext>
            </a:extLst>
          </p:cNvPr>
          <p:cNvSpPr/>
          <p:nvPr/>
        </p:nvSpPr>
        <p:spPr>
          <a:xfrm>
            <a:off x="556832" y="1464288"/>
            <a:ext cx="5418398" cy="15523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dirty="0">
                <a:solidFill>
                  <a:srgbClr val="3F50A4"/>
                </a:solidFill>
              </a:rPr>
              <a:t>觀看影片，</a:t>
            </a:r>
            <a:r>
              <a:rPr lang="zh-TW" altLang="en-US" sz="2800" b="1" dirty="0">
                <a:solidFill>
                  <a:srgbClr val="3F50A4"/>
                </a:solidFill>
              </a:rPr>
              <a:t>認識中國現今科技取得的成就。</a:t>
            </a:r>
            <a:endParaRPr lang="en-HK" b="1" dirty="0">
              <a:noFill/>
            </a:endParaRPr>
          </a:p>
        </p:txBody>
      </p:sp>
      <p:sp>
        <p:nvSpPr>
          <p:cNvPr id="5" name="Rectangle: Top Corners Rounded 4">
            <a:extLst>
              <a:ext uri="{FF2B5EF4-FFF2-40B4-BE49-F238E27FC236}">
                <a16:creationId xmlns:a16="http://schemas.microsoft.com/office/drawing/2014/main" id="{70DB7713-544B-4DB5-9476-3ACB6FC2C145}"/>
              </a:ext>
            </a:extLst>
          </p:cNvPr>
          <p:cNvSpPr/>
          <p:nvPr/>
        </p:nvSpPr>
        <p:spPr>
          <a:xfrm>
            <a:off x="1156447" y="537882"/>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引入活動</a:t>
            </a:r>
            <a:endParaRPr lang="en-HK" sz="4800" b="1" dirty="0"/>
          </a:p>
        </p:txBody>
      </p:sp>
      <p:sp>
        <p:nvSpPr>
          <p:cNvPr id="11" name="Oval 6">
            <a:extLst>
              <a:ext uri="{FF2B5EF4-FFF2-40B4-BE49-F238E27FC236}">
                <a16:creationId xmlns:a16="http://schemas.microsoft.com/office/drawing/2014/main" id="{1AE068EE-0827-4C2A-BEEC-87FBBB9B0386}"/>
              </a:ext>
            </a:extLst>
          </p:cNvPr>
          <p:cNvSpPr/>
          <p:nvPr/>
        </p:nvSpPr>
        <p:spPr>
          <a:xfrm>
            <a:off x="8292355" y="4806125"/>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完成預習工作紙</a:t>
            </a:r>
            <a:endParaRPr lang="en-HK" sz="2400" b="1" dirty="0"/>
          </a:p>
        </p:txBody>
      </p:sp>
      <p:sp>
        <p:nvSpPr>
          <p:cNvPr id="4" name="矩形 3">
            <a:extLst>
              <a:ext uri="{FF2B5EF4-FFF2-40B4-BE49-F238E27FC236}">
                <a16:creationId xmlns:a16="http://schemas.microsoft.com/office/drawing/2014/main" id="{25338824-AE34-41E8-9C48-DFEE7EF544BF}"/>
              </a:ext>
            </a:extLst>
          </p:cNvPr>
          <p:cNvSpPr/>
          <p:nvPr/>
        </p:nvSpPr>
        <p:spPr>
          <a:xfrm>
            <a:off x="9358872" y="3671117"/>
            <a:ext cx="2562528" cy="830997"/>
          </a:xfrm>
          <a:prstGeom prst="rect">
            <a:avLst/>
          </a:prstGeom>
        </p:spPr>
        <p:txBody>
          <a:bodyPr wrap="square">
            <a:spAutoFit/>
          </a:bodyPr>
          <a:lstStyle/>
          <a:p>
            <a:r>
              <a:rPr lang="zh-TW" altLang="en-US" sz="1600" dirty="0"/>
              <a:t>當代中國</a:t>
            </a:r>
            <a:r>
              <a:rPr lang="en-US" altLang="zh-TW" sz="1600" dirty="0"/>
              <a:t>〈</a:t>
            </a:r>
            <a:r>
              <a:rPr lang="zh-TW" altLang="en-US" sz="1600" dirty="0"/>
              <a:t>仿生人形機械人大連「集結」 「</a:t>
            </a:r>
            <a:r>
              <a:rPr lang="en-US" altLang="zh-TW" sz="1600" dirty="0"/>
              <a:t>EX</a:t>
            </a:r>
            <a:r>
              <a:rPr lang="zh-TW" altLang="en-US" sz="1600" dirty="0"/>
              <a:t>未來科技館」體驗人機共生</a:t>
            </a:r>
            <a:r>
              <a:rPr lang="en-US" altLang="zh-TW" sz="1600" dirty="0"/>
              <a:t>〉</a:t>
            </a:r>
            <a:endParaRPr lang="zh-HK" altLang="en-US" sz="1600" dirty="0"/>
          </a:p>
        </p:txBody>
      </p:sp>
      <p:sp>
        <p:nvSpPr>
          <p:cNvPr id="13" name="Oval 3">
            <a:extLst>
              <a:ext uri="{FF2B5EF4-FFF2-40B4-BE49-F238E27FC236}">
                <a16:creationId xmlns:a16="http://schemas.microsoft.com/office/drawing/2014/main" id="{B8C1FD76-94D0-4F1A-BF27-07422E35C4AF}"/>
              </a:ext>
            </a:extLst>
          </p:cNvPr>
          <p:cNvSpPr/>
          <p:nvPr/>
        </p:nvSpPr>
        <p:spPr>
          <a:xfrm>
            <a:off x="5991236" y="3367105"/>
            <a:ext cx="2317715" cy="163109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點擊圖像看視頻</a:t>
            </a:r>
          </a:p>
        </p:txBody>
      </p:sp>
      <p:pic>
        <p:nvPicPr>
          <p:cNvPr id="2" name="圖片 1">
            <a:extLst>
              <a:ext uri="{FF2B5EF4-FFF2-40B4-BE49-F238E27FC236}">
                <a16:creationId xmlns:a16="http://schemas.microsoft.com/office/drawing/2014/main" id="{62568340-09A7-4A71-B893-71D6C6C925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2028" y="2280846"/>
            <a:ext cx="1309996" cy="1309996"/>
          </a:xfrm>
          <a:prstGeom prst="rect">
            <a:avLst/>
          </a:prstGeom>
        </p:spPr>
      </p:pic>
      <p:sp>
        <p:nvSpPr>
          <p:cNvPr id="6" name="矩形 5">
            <a:extLst>
              <a:ext uri="{FF2B5EF4-FFF2-40B4-BE49-F238E27FC236}">
                <a16:creationId xmlns:a16="http://schemas.microsoft.com/office/drawing/2014/main" id="{DB81BF42-C348-4FCF-BCBB-291E20B2EEAF}"/>
              </a:ext>
            </a:extLst>
          </p:cNvPr>
          <p:cNvSpPr/>
          <p:nvPr/>
        </p:nvSpPr>
        <p:spPr>
          <a:xfrm>
            <a:off x="2077199" y="5532117"/>
            <a:ext cx="2377664" cy="584775"/>
          </a:xfrm>
          <a:prstGeom prst="rect">
            <a:avLst/>
          </a:prstGeom>
        </p:spPr>
        <p:txBody>
          <a:bodyPr wrap="square">
            <a:spAutoFit/>
          </a:bodyPr>
          <a:lstStyle/>
          <a:p>
            <a:r>
              <a:rPr lang="zh-TW" altLang="en-US" sz="1600" dirty="0"/>
              <a:t>中國文化研究院</a:t>
            </a:r>
            <a:endParaRPr lang="en-US" altLang="zh-TW" sz="1600" dirty="0"/>
          </a:p>
          <a:p>
            <a:r>
              <a:rPr lang="en-US" altLang="zh-TW" sz="1600" dirty="0"/>
              <a:t>〈</a:t>
            </a:r>
            <a:r>
              <a:rPr lang="zh-TW" altLang="en-US" sz="1600" dirty="0"/>
              <a:t>中國近年的科技成就</a:t>
            </a:r>
            <a:r>
              <a:rPr lang="en-US" altLang="zh-TW" sz="1600" dirty="0"/>
              <a:t>〉</a:t>
            </a:r>
            <a:endParaRPr lang="zh-HK" altLang="en-US" sz="1600" dirty="0"/>
          </a:p>
        </p:txBody>
      </p:sp>
      <p:pic>
        <p:nvPicPr>
          <p:cNvPr id="9" name="圖片 8">
            <a:hlinkClick r:id="rId5"/>
            <a:extLst>
              <a:ext uri="{FF2B5EF4-FFF2-40B4-BE49-F238E27FC236}">
                <a16:creationId xmlns:a16="http://schemas.microsoft.com/office/drawing/2014/main" id="{60700882-2D8F-4BEC-969A-485A29F02F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5569" y="3132124"/>
            <a:ext cx="5307805" cy="2284525"/>
          </a:xfrm>
          <a:prstGeom prst="rect">
            <a:avLst/>
          </a:prstGeom>
        </p:spPr>
      </p:pic>
      <p:pic>
        <p:nvPicPr>
          <p:cNvPr id="8" name="圖片 7">
            <a:extLst>
              <a:ext uri="{FF2B5EF4-FFF2-40B4-BE49-F238E27FC236}">
                <a16:creationId xmlns:a16="http://schemas.microsoft.com/office/drawing/2014/main" id="{888866E4-EA73-4AA9-B54F-3087A7985D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31155" y="4912723"/>
            <a:ext cx="1364845" cy="1364845"/>
          </a:xfrm>
          <a:prstGeom prst="rect">
            <a:avLst/>
          </a:prstGeom>
        </p:spPr>
      </p:pic>
    </p:spTree>
    <p:extLst>
      <p:ext uri="{BB962C8B-B14F-4D97-AF65-F5344CB8AC3E}">
        <p14:creationId xmlns:p14="http://schemas.microsoft.com/office/powerpoint/2010/main" val="14534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696403" y="615129"/>
            <a:ext cx="10543097" cy="56534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r>
              <a:rPr lang="zh-TW" altLang="en-US" sz="3200" dirty="0">
                <a:solidFill>
                  <a:srgbClr val="4459A8"/>
                </a:solidFill>
                <a:latin typeface="標楷體" panose="03000509000000000000" pitchFamily="65" charset="-120"/>
                <a:ea typeface="標楷體" panose="03000509000000000000" pitchFamily="65" charset="-120"/>
              </a:rPr>
              <a:t>國家大力發展科技是為探索未知世界、發現自然規律、實現技術變革提供政策性和系統性的支持，為突破科學研究、促進經濟社會發展帶來貢獻，並確保與國家科技安全。</a:t>
            </a:r>
          </a:p>
          <a:p>
            <a:pPr>
              <a:lnSpc>
                <a:spcPts val="5000"/>
              </a:lnSpc>
            </a:pPr>
            <a:endParaRPr lang="zh-TW" altLang="en-US" sz="3200" dirty="0">
              <a:solidFill>
                <a:srgbClr val="4459A8"/>
              </a:solidFill>
              <a:latin typeface="標楷體" panose="03000509000000000000" pitchFamily="65" charset="-120"/>
              <a:ea typeface="標楷體" panose="03000509000000000000" pitchFamily="65" charset="-120"/>
            </a:endParaRPr>
          </a:p>
          <a:p>
            <a:pPr>
              <a:lnSpc>
                <a:spcPts val="5000"/>
              </a:lnSpc>
            </a:pPr>
            <a:r>
              <a:rPr lang="zh-TW" altLang="en-US" sz="3200" dirty="0">
                <a:solidFill>
                  <a:srgbClr val="4459A8"/>
                </a:solidFill>
                <a:latin typeface="標楷體" panose="03000509000000000000" pitchFamily="65" charset="-120"/>
                <a:ea typeface="標楷體" panose="03000509000000000000" pitchFamily="65" charset="-120"/>
              </a:rPr>
              <a:t>國家新建了一批重大科技基礎設施，建立國家重點實驗室和國家技術創新中心，使科研基礎條件逐步提高。</a:t>
            </a:r>
            <a:endParaRPr lang="zh-TW" altLang="en-US" dirty="0">
              <a:solidFill>
                <a:srgbClr val="4459A8"/>
              </a:solidFill>
              <a:latin typeface="標楷體" panose="03000509000000000000" pitchFamily="65" charset="-120"/>
              <a:ea typeface="標楷體" panose="03000509000000000000" pitchFamily="65" charset="-120"/>
            </a:endParaRPr>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sp>
        <p:nvSpPr>
          <p:cNvPr id="10" name="Rectangle: Top Corners Rounded 9">
            <a:extLst>
              <a:ext uri="{FF2B5EF4-FFF2-40B4-BE49-F238E27FC236}">
                <a16:creationId xmlns:a16="http://schemas.microsoft.com/office/drawing/2014/main" id="{CEEEC6D9-D8F6-4B6C-B91F-AA2DE5EAFA13}"/>
              </a:ext>
            </a:extLst>
          </p:cNvPr>
          <p:cNvSpPr/>
          <p:nvPr/>
        </p:nvSpPr>
        <p:spPr>
          <a:xfrm rot="16200000">
            <a:off x="11108714" y="759266"/>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1" name="TextBox 10">
            <a:extLst>
              <a:ext uri="{FF2B5EF4-FFF2-40B4-BE49-F238E27FC236}">
                <a16:creationId xmlns:a16="http://schemas.microsoft.com/office/drawing/2014/main" id="{C87FCC4B-7C7B-437A-932C-E9BD7BA8D6E0}"/>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引入活動</a:t>
            </a:r>
            <a:endParaRPr lang="en-HK" sz="2400" b="1" dirty="0">
              <a:solidFill>
                <a:schemeClr val="bg1"/>
              </a:solidFill>
            </a:endParaRPr>
          </a:p>
        </p:txBody>
      </p:sp>
    </p:spTree>
    <p:extLst>
      <p:ext uri="{BB962C8B-B14F-4D97-AF65-F5344CB8AC3E}">
        <p14:creationId xmlns:p14="http://schemas.microsoft.com/office/powerpoint/2010/main" val="253305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7" y="1087342"/>
            <a:ext cx="4874256" cy="10130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t>課堂活動</a:t>
            </a:r>
            <a:r>
              <a:rPr lang="en-US" altLang="zh-TW" sz="3600" b="1" dirty="0"/>
              <a:t>1</a:t>
            </a:r>
            <a:r>
              <a:rPr lang="zh-TW" altLang="en-US" sz="3600" b="1" dirty="0">
                <a:latin typeface="Arial" panose="020B0604020202020204" pitchFamily="34" charset="0"/>
                <a:cs typeface="Arial" panose="020B0604020202020204" pitchFamily="34" charset="0"/>
              </a:rPr>
              <a:t>：</a:t>
            </a:r>
            <a:r>
              <a:rPr lang="zh-TW" altLang="en-US" sz="3600" b="1" dirty="0"/>
              <a:t>高新科技</a:t>
            </a:r>
            <a:endParaRPr lang="en-HK" sz="3600"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94083" y="2283194"/>
            <a:ext cx="5948672" cy="1803031"/>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zh-TW" altLang="en-US" sz="3600" dirty="0"/>
              <a:t>觀看短片及閱讀資料，</a:t>
            </a:r>
            <a:r>
              <a:rPr lang="zh-TW" altLang="en-US" sz="3600" b="1" dirty="0"/>
              <a:t>認識中國在高新科技的成就</a:t>
            </a:r>
            <a:r>
              <a:rPr lang="zh-TW" altLang="en-US" sz="3600" dirty="0"/>
              <a:t>。</a:t>
            </a:r>
            <a:endParaRPr lang="en-US" sz="3600" dirty="0"/>
          </a:p>
        </p:txBody>
      </p:sp>
      <p:pic>
        <p:nvPicPr>
          <p:cNvPr id="3" name="圖片 2">
            <a:extLst>
              <a:ext uri="{FF2B5EF4-FFF2-40B4-BE49-F238E27FC236}">
                <a16:creationId xmlns:a16="http://schemas.microsoft.com/office/drawing/2014/main" id="{AC178839-DFFF-450E-B1C6-E00E241988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2755" y="1483744"/>
            <a:ext cx="5724420" cy="3573528"/>
          </a:xfrm>
          <a:prstGeom prst="rect">
            <a:avLst/>
          </a:prstGeom>
          <a:ln>
            <a:noFill/>
          </a:ln>
          <a:effectLst>
            <a:softEdge rad="112500"/>
          </a:effectLst>
        </p:spPr>
      </p:pic>
    </p:spTree>
    <p:extLst>
      <p:ext uri="{BB962C8B-B14F-4D97-AF65-F5344CB8AC3E}">
        <p14:creationId xmlns:p14="http://schemas.microsoft.com/office/powerpoint/2010/main" val="408834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8">
            <a:extLst>
              <a:ext uri="{FF2B5EF4-FFF2-40B4-BE49-F238E27FC236}">
                <a16:creationId xmlns:a16="http://schemas.microsoft.com/office/drawing/2014/main" id="{E6F1CD0E-95BC-4408-B5C0-B8FA16AC26F8}"/>
              </a:ext>
            </a:extLst>
          </p:cNvPr>
          <p:cNvSpPr/>
          <p:nvPr/>
        </p:nvSpPr>
        <p:spPr>
          <a:xfrm>
            <a:off x="334453" y="1003893"/>
            <a:ext cx="11086022" cy="50159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pPr>
            <a:endParaRPr lang="zh-TW" altLang="en-US" dirty="0">
              <a:solidFill>
                <a:srgbClr val="4459A8"/>
              </a:solidFill>
              <a:latin typeface="標楷體" panose="03000509000000000000" pitchFamily="65" charset="-120"/>
              <a:ea typeface="標楷體" panose="03000509000000000000" pitchFamily="65" charset="-120"/>
            </a:endParaRPr>
          </a:p>
        </p:txBody>
      </p:sp>
      <p:sp>
        <p:nvSpPr>
          <p:cNvPr id="6" name="Rectangle: Top Corners Rounded 6">
            <a:extLst>
              <a:ext uri="{FF2B5EF4-FFF2-40B4-BE49-F238E27FC236}">
                <a16:creationId xmlns:a16="http://schemas.microsoft.com/office/drawing/2014/main" id="{9630C396-3251-4CAD-AD18-C013D3B319E6}"/>
              </a:ext>
            </a:extLst>
          </p:cNvPr>
          <p:cNvSpPr/>
          <p:nvPr/>
        </p:nvSpPr>
        <p:spPr>
          <a:xfrm>
            <a:off x="1500824" y="74176"/>
            <a:ext cx="2231459" cy="929717"/>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資料一</a:t>
            </a:r>
            <a:endParaRPr lang="en-HK" sz="4800" b="1" dirty="0"/>
          </a:p>
        </p:txBody>
      </p:sp>
      <p:sp>
        <p:nvSpPr>
          <p:cNvPr id="7" name="TextBox 4">
            <a:extLst>
              <a:ext uri="{FF2B5EF4-FFF2-40B4-BE49-F238E27FC236}">
                <a16:creationId xmlns:a16="http://schemas.microsoft.com/office/drawing/2014/main" id="{A25B2244-3F84-4ADB-BCF3-5A775B554DE5}"/>
              </a:ext>
            </a:extLst>
          </p:cNvPr>
          <p:cNvSpPr txBox="1"/>
          <p:nvPr/>
        </p:nvSpPr>
        <p:spPr>
          <a:xfrm>
            <a:off x="11681026" y="232456"/>
            <a:ext cx="510974" cy="1938992"/>
          </a:xfrm>
          <a:prstGeom prst="rect">
            <a:avLst/>
          </a:prstGeom>
          <a:solidFill>
            <a:schemeClr val="tx1">
              <a:lumMod val="50000"/>
            </a:schemeClr>
          </a:solidFill>
        </p:spPr>
        <p:txBody>
          <a:bodyPr wrap="square">
            <a:spAutoFit/>
          </a:bodyPr>
          <a:lstStyle/>
          <a:p>
            <a:pPr algn="ctr"/>
            <a:r>
              <a:rPr lang="zh-TW" altLang="en-US" sz="2400" b="1" dirty="0">
                <a:solidFill>
                  <a:schemeClr val="bg1"/>
                </a:solidFill>
              </a:rPr>
              <a:t>課堂活動</a:t>
            </a:r>
          </a:p>
          <a:p>
            <a:pPr algn="ctr"/>
            <a:r>
              <a:rPr lang="en-US" sz="2400" b="1" dirty="0">
                <a:solidFill>
                  <a:schemeClr val="bg1"/>
                </a:solidFill>
              </a:rPr>
              <a:t>1</a:t>
            </a:r>
            <a:endParaRPr lang="en-HK" sz="2400" b="1" dirty="0">
              <a:solidFill>
                <a:schemeClr val="bg1"/>
              </a:solidFill>
            </a:endParaRPr>
          </a:p>
        </p:txBody>
      </p:sp>
      <p:pic>
        <p:nvPicPr>
          <p:cNvPr id="11" name="圖片 10">
            <a:extLst>
              <a:ext uri="{FF2B5EF4-FFF2-40B4-BE49-F238E27FC236}">
                <a16:creationId xmlns:a16="http://schemas.microsoft.com/office/drawing/2014/main" id="{30BDAAB4-4838-4827-A497-C4F46E4AAB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5707" y="1306727"/>
            <a:ext cx="7058340" cy="4074190"/>
          </a:xfrm>
          <a:prstGeom prst="rect">
            <a:avLst/>
          </a:prstGeom>
          <a:ln>
            <a:noFill/>
          </a:ln>
          <a:effectLst>
            <a:softEdge rad="112500"/>
          </a:effectLst>
        </p:spPr>
      </p:pic>
      <p:sp>
        <p:nvSpPr>
          <p:cNvPr id="12" name="矩形 11">
            <a:extLst>
              <a:ext uri="{FF2B5EF4-FFF2-40B4-BE49-F238E27FC236}">
                <a16:creationId xmlns:a16="http://schemas.microsoft.com/office/drawing/2014/main" id="{F460D42A-1DD2-4954-8314-E11147DC8CC0}"/>
              </a:ext>
            </a:extLst>
          </p:cNvPr>
          <p:cNvSpPr/>
          <p:nvPr/>
        </p:nvSpPr>
        <p:spPr>
          <a:xfrm>
            <a:off x="8222708" y="3161098"/>
            <a:ext cx="2700506" cy="584775"/>
          </a:xfrm>
          <a:prstGeom prst="rect">
            <a:avLst/>
          </a:prstGeom>
        </p:spPr>
        <p:txBody>
          <a:bodyPr wrap="square">
            <a:spAutoFit/>
          </a:bodyPr>
          <a:lstStyle/>
          <a:p>
            <a:r>
              <a:rPr lang="zh-TW" altLang="en-US" sz="1600" dirty="0"/>
              <a:t>中國文化研究院</a:t>
            </a:r>
            <a:endParaRPr lang="en-US" altLang="zh-TW" sz="1600" dirty="0"/>
          </a:p>
          <a:p>
            <a:r>
              <a:rPr lang="en-US" altLang="zh-TW" sz="1600" dirty="0"/>
              <a:t>〈</a:t>
            </a:r>
            <a:r>
              <a:rPr lang="zh-TW" altLang="en-US" sz="1600" dirty="0"/>
              <a:t>中國高鐵發展影片</a:t>
            </a:r>
            <a:r>
              <a:rPr lang="en-US" altLang="zh-TW" sz="1600" dirty="0"/>
              <a:t>〉</a:t>
            </a:r>
            <a:r>
              <a:rPr lang="zh-TW" altLang="en-US" sz="1600" dirty="0"/>
              <a:t>影片</a:t>
            </a:r>
            <a:endParaRPr lang="en-US" altLang="zh-TW" sz="1600" dirty="0"/>
          </a:p>
        </p:txBody>
      </p:sp>
      <p:pic>
        <p:nvPicPr>
          <p:cNvPr id="13" name="圖片 12">
            <a:extLst>
              <a:ext uri="{FF2B5EF4-FFF2-40B4-BE49-F238E27FC236}">
                <a16:creationId xmlns:a16="http://schemas.microsoft.com/office/drawing/2014/main" id="{2FE863D9-BB5C-4B88-A218-93CCDB199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6734" y="1664218"/>
            <a:ext cx="1391615" cy="1391615"/>
          </a:xfrm>
          <a:prstGeom prst="rect">
            <a:avLst/>
          </a:prstGeom>
        </p:spPr>
      </p:pic>
      <p:sp>
        <p:nvSpPr>
          <p:cNvPr id="8" name="Oval 3">
            <a:hlinkClick r:id="rId4"/>
            <a:extLst>
              <a:ext uri="{FF2B5EF4-FFF2-40B4-BE49-F238E27FC236}">
                <a16:creationId xmlns:a16="http://schemas.microsoft.com/office/drawing/2014/main" id="{A16D38D8-62F7-4046-902E-697130210EF4}"/>
              </a:ext>
            </a:extLst>
          </p:cNvPr>
          <p:cNvSpPr/>
          <p:nvPr/>
        </p:nvSpPr>
        <p:spPr>
          <a:xfrm>
            <a:off x="7483846" y="4200485"/>
            <a:ext cx="2317715" cy="163109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按此觀看影片</a:t>
            </a:r>
          </a:p>
        </p:txBody>
      </p:sp>
    </p:spTree>
    <p:extLst>
      <p:ext uri="{BB962C8B-B14F-4D97-AF65-F5344CB8AC3E}">
        <p14:creationId xmlns:p14="http://schemas.microsoft.com/office/powerpoint/2010/main" val="1627291649"/>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3.xml><?xml version="1.0" encoding="utf-8"?>
<ds:datastoreItem xmlns:ds="http://schemas.openxmlformats.org/officeDocument/2006/customXml" ds:itemID="{0623553A-AE18-4A99-BFF8-80296C4FBC40}">
  <ds:schemaRef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a67ca032-99e1-499e-a335-21cedd256a52"/>
    <ds:schemaRef ds:uri="http://schemas.microsoft.com/office/infopath/2007/PartnerControls"/>
    <ds:schemaRef ds:uri="7c888565-292f-4b60-a4c3-978be975df1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3007</TotalTime>
  <Words>3067</Words>
  <Application>Microsoft Office PowerPoint</Application>
  <PresentationFormat>Widescreen</PresentationFormat>
  <Paragraphs>247</Paragraphs>
  <Slides>35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標楷體</vt:lpstr>
      <vt:lpstr>標楷體</vt:lpstr>
      <vt:lpstr>MHEI-MEDIUM-HKSCS-U</vt:lpstr>
      <vt:lpstr>微軟正黑體</vt:lpstr>
      <vt:lpstr>華康儷特圓</vt:lpstr>
      <vt:lpstr>華康新特圓體</vt:lpstr>
      <vt:lpstr>Arial</vt:lpstr>
      <vt:lpstr>Calibri</vt:lpstr>
      <vt:lpstr>Gill Sans MT</vt:lpstr>
      <vt:lpstr>Times New Roman</vt:lpstr>
      <vt:lpstr>Wingdings</vt:lpstr>
      <vt:lpstr>Office Theme</vt:lpstr>
      <vt:lpstr>PowerPoint Presentation</vt:lpstr>
      <vt:lpstr>PowerPoint Presentation</vt:lpstr>
      <vt:lpstr>探究問題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中國的新一代資訊技術(5G)</vt:lpstr>
      <vt:lpstr>5G在中國的發展</vt:lpstr>
      <vt:lpstr>5G生活/醫療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課後活動</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Chming Cheung</dc:creator>
  <cp:lastModifiedBy>Jackson Lam</cp:lastModifiedBy>
  <cp:revision>225</cp:revision>
  <cp:lastPrinted>2021-07-22T05:58:49Z</cp:lastPrinted>
  <dcterms:created xsi:type="dcterms:W3CDTF">2020-08-27T05:27:16Z</dcterms:created>
  <dcterms:modified xsi:type="dcterms:W3CDTF">2021-11-10T10:02:01Z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